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530" r:id="rId2"/>
    <p:sldId id="531" r:id="rId3"/>
    <p:sldId id="532" r:id="rId4"/>
    <p:sldId id="543" r:id="rId5"/>
    <p:sldId id="546" r:id="rId6"/>
    <p:sldId id="534" r:id="rId7"/>
    <p:sldId id="536" r:id="rId8"/>
    <p:sldId id="535" r:id="rId9"/>
    <p:sldId id="538" r:id="rId10"/>
    <p:sldId id="540" r:id="rId11"/>
    <p:sldId id="547" r:id="rId12"/>
    <p:sldId id="542" r:id="rId13"/>
    <p:sldId id="541" r:id="rId14"/>
    <p:sldId id="545" r:id="rId15"/>
    <p:sldId id="544" r:id="rId16"/>
    <p:sldId id="549" r:id="rId17"/>
    <p:sldId id="54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545454"/>
    <a:srgbClr val="424242"/>
    <a:srgbClr val="383838"/>
    <a:srgbClr val="242424"/>
    <a:srgbClr val="303030"/>
    <a:srgbClr val="404040"/>
    <a:srgbClr val="1F1F1F"/>
    <a:srgbClr val="171717"/>
    <a:srgbClr val="F5F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B33437-4813-BDD8-DBE3-71824FF09EA8}" v="3992" dt="2024-04-26T19:32:37.0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5EDE5D-D2ED-4B2F-88F2-760EBE56FA60}" type="datetimeFigureOut">
              <a:t>4/26/2024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D379FB-9DFE-4483-9AE1-364ADA539E30}" type="slidenum">
              <a:t>‹#›</a:t>
            </a:fld>
            <a:endParaRPr lang="en-US"/>
          </a:p>
        </p:txBody>
      </p:sp>
    </p:spTree>
    <p:extLst>
      <p:ext uri="{BB962C8B-B14F-4D97-AF65-F5344CB8AC3E}">
        <p14:creationId xmlns:p14="http://schemas.microsoft.com/office/powerpoint/2010/main" val="2878628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Main case – the first part of assembly was simple, as it only consisted assembling the box and lid tied together with long screws that act as hinges</a:t>
            </a:r>
          </a:p>
          <a:p>
            <a:r>
              <a:rPr lang="en-US">
                <a:ea typeface="Calibri"/>
                <a:cs typeface="Calibri"/>
              </a:rPr>
              <a:t>    because the set was a pre-used kit, we didn't have to glue them together</a:t>
            </a:r>
          </a:p>
          <a:p>
            <a:r>
              <a:rPr lang="en-US">
                <a:ea typeface="Calibri"/>
                <a:cs typeface="Calibri"/>
              </a:rPr>
              <a:t>The suspension – the suspension consisted of the upper and lower wishbones, which holds the shock absorbers in place which help the </a:t>
            </a:r>
            <a:r>
              <a:rPr lang="en-US" err="1">
                <a:ea typeface="Calibri"/>
                <a:cs typeface="Calibri"/>
              </a:rPr>
              <a:t>the</a:t>
            </a:r>
            <a:r>
              <a:rPr lang="en-US">
                <a:ea typeface="Calibri"/>
                <a:cs typeface="Calibri"/>
              </a:rPr>
              <a:t> internal components stay steady and not bump around </a:t>
            </a:r>
          </a:p>
          <a:p>
            <a:r>
              <a:rPr lang="en-US">
                <a:ea typeface="Calibri"/>
                <a:cs typeface="Calibri"/>
              </a:rPr>
              <a:t>The motors – the motor assembly is what allows the rover to move, each arm has a motor and each motor has a wheel. The wheel hub is what allows the wheel to be mounted to each motor   </a:t>
            </a:r>
            <a:endParaRPr lang="en-US"/>
          </a:p>
        </p:txBody>
      </p:sp>
      <p:sp>
        <p:nvSpPr>
          <p:cNvPr id="4" name="Slide Number Placeholder 3"/>
          <p:cNvSpPr>
            <a:spLocks noGrp="1"/>
          </p:cNvSpPr>
          <p:nvPr>
            <p:ph type="sldNum" sz="quarter" idx="5"/>
          </p:nvPr>
        </p:nvSpPr>
        <p:spPr/>
        <p:txBody>
          <a:bodyPr/>
          <a:lstStyle/>
          <a:p>
            <a:fld id="{15D379FB-9DFE-4483-9AE1-364ADA539E30}" type="slidenum">
              <a:t>4</a:t>
            </a:fld>
            <a:endParaRPr lang="en-US"/>
          </a:p>
        </p:txBody>
      </p:sp>
    </p:spTree>
    <p:extLst>
      <p:ext uri="{BB962C8B-B14F-4D97-AF65-F5344CB8AC3E}">
        <p14:creationId xmlns:p14="http://schemas.microsoft.com/office/powerpoint/2010/main" val="28830342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Motors had to be connected to the wire harnesses to connect to the motor drivers which then connected directly to the navio.</a:t>
            </a:r>
          </a:p>
          <a:p>
            <a:r>
              <a:rPr lang="en-US">
                <a:ea typeface="Calibri"/>
                <a:cs typeface="Calibri"/>
              </a:rPr>
              <a:t>Power switch was connected to the power module which allowed the battery to be plugged into the rover.</a:t>
            </a:r>
          </a:p>
          <a:p>
            <a:r>
              <a:rPr lang="en-US">
                <a:ea typeface="Calibri"/>
                <a:cs typeface="Calibri"/>
              </a:rPr>
              <a:t>The </a:t>
            </a:r>
            <a:r>
              <a:rPr lang="en-US" err="1">
                <a:ea typeface="Calibri"/>
                <a:cs typeface="Calibri"/>
              </a:rPr>
              <a:t>navio</a:t>
            </a:r>
            <a:r>
              <a:rPr lang="en-US">
                <a:ea typeface="Calibri"/>
                <a:cs typeface="Calibri"/>
              </a:rPr>
              <a:t> had the telemetry radio, GPS antenna, and the Remote Control receiver connected to it, and were the simplest to install because they were plugged into the </a:t>
            </a:r>
            <a:r>
              <a:rPr lang="en-US" err="1">
                <a:ea typeface="Calibri"/>
                <a:cs typeface="Calibri"/>
              </a:rPr>
              <a:t>navio</a:t>
            </a:r>
            <a:r>
              <a:rPr lang="en-US">
                <a:ea typeface="Calibri"/>
                <a:cs typeface="Calibri"/>
              </a:rPr>
              <a:t> directly.</a:t>
            </a:r>
          </a:p>
          <a:p>
            <a:r>
              <a:rPr lang="en-US">
                <a:ea typeface="Calibri"/>
                <a:cs typeface="Calibri"/>
              </a:rPr>
              <a:t>For power the connections went as so: Motors &gt; motor driver &gt; XT60 adapter &gt; Cable splitter &gt; power module &gt; power switch </a:t>
            </a:r>
          </a:p>
        </p:txBody>
      </p:sp>
      <p:sp>
        <p:nvSpPr>
          <p:cNvPr id="4" name="Slide Number Placeholder 3"/>
          <p:cNvSpPr>
            <a:spLocks noGrp="1"/>
          </p:cNvSpPr>
          <p:nvPr>
            <p:ph type="sldNum" sz="quarter" idx="5"/>
          </p:nvPr>
        </p:nvSpPr>
        <p:spPr/>
        <p:txBody>
          <a:bodyPr/>
          <a:lstStyle/>
          <a:p>
            <a:fld id="{15D379FB-9DFE-4483-9AE1-364ADA539E30}" type="slidenum">
              <a:rPr lang="en-US"/>
              <a:t>5</a:t>
            </a:fld>
            <a:endParaRPr lang="en-US"/>
          </a:p>
        </p:txBody>
      </p:sp>
    </p:spTree>
    <p:extLst>
      <p:ext uri="{BB962C8B-B14F-4D97-AF65-F5344CB8AC3E}">
        <p14:creationId xmlns:p14="http://schemas.microsoft.com/office/powerpoint/2010/main" val="2165273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broken female clamp connected the rear right motor and the wire harness going to the right motor driver.</a:t>
            </a:r>
          </a:p>
          <a:p>
            <a:r>
              <a:rPr lang="en-US">
                <a:ea typeface="Calibri"/>
                <a:cs typeface="Calibri"/>
              </a:rPr>
              <a:t>The screws that mounted the motor to the motor box had large heads. This caused the bolts that mounted the wheel to the hub rub against them and would lock up the wheels. </a:t>
            </a:r>
          </a:p>
          <a:p>
            <a:r>
              <a:rPr lang="en-US">
                <a:ea typeface="Calibri"/>
                <a:cs typeface="Calibri"/>
              </a:rPr>
              <a:t>Solutions we found for this was to either move the wheel hub farther out on the axle, or to loosen the wheel from the base.</a:t>
            </a:r>
          </a:p>
          <a:p>
            <a:r>
              <a:rPr lang="en-US">
                <a:ea typeface="Calibri"/>
                <a:cs typeface="Calibri"/>
              </a:rPr>
              <a:t>Small </a:t>
            </a:r>
            <a:r>
              <a:rPr lang="en-US" err="1">
                <a:ea typeface="Calibri"/>
                <a:cs typeface="Calibri"/>
              </a:rPr>
              <a:t>allen</a:t>
            </a:r>
            <a:r>
              <a:rPr lang="en-US">
                <a:ea typeface="Calibri"/>
                <a:cs typeface="Calibri"/>
              </a:rPr>
              <a:t> key which locked the wheel hub on the axle of the motor didn't seem to want to turn, weather the allen key is worn or the </a:t>
            </a:r>
            <a:r>
              <a:rPr lang="en-US" err="1">
                <a:ea typeface="Calibri"/>
                <a:cs typeface="Calibri"/>
              </a:rPr>
              <a:t>allen</a:t>
            </a:r>
            <a:r>
              <a:rPr lang="en-US">
                <a:ea typeface="Calibri"/>
                <a:cs typeface="Calibri"/>
              </a:rPr>
              <a:t> wrench was too small it couldn't be tightened as desired.</a:t>
            </a:r>
          </a:p>
          <a:p>
            <a:endParaRPr lang="en-US">
              <a:ea typeface="Calibri"/>
              <a:cs typeface="Calibri"/>
            </a:endParaRPr>
          </a:p>
          <a:p>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15D379FB-9DFE-4483-9AE1-364ADA539E30}" type="slidenum">
              <a:rPr lang="en-US"/>
              <a:t>6</a:t>
            </a:fld>
            <a:endParaRPr lang="en-US"/>
          </a:p>
        </p:txBody>
      </p:sp>
    </p:spTree>
    <p:extLst>
      <p:ext uri="{BB962C8B-B14F-4D97-AF65-F5344CB8AC3E}">
        <p14:creationId xmlns:p14="http://schemas.microsoft.com/office/powerpoint/2010/main" val="1650962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4/26/2024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hyperlink" Target="https://ardupilot.org/copter/docs/common-baro-temp-comp.html" TargetMode="External"/><Relationship Id="rId2" Type="http://schemas.openxmlformats.org/officeDocument/2006/relationships/hyperlink" Target="https://www.faa.gov/air_traffic/publications/atpubs/aim_html/chap7_section_3.ht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long row of satellite dishes in the sunset">
            <a:extLst>
              <a:ext uri="{FF2B5EF4-FFF2-40B4-BE49-F238E27FC236}">
                <a16:creationId xmlns:a16="http://schemas.microsoft.com/office/drawing/2014/main" id="{7DDA141A-EC5B-78AF-F2B1-BDD6EE997C78}"/>
              </a:ext>
            </a:extLst>
          </p:cNvPr>
          <p:cNvPicPr>
            <a:picLocks noChangeAspect="1"/>
          </p:cNvPicPr>
          <p:nvPr/>
        </p:nvPicPr>
        <p:blipFill rotWithShape="1">
          <a:blip r:embed="rId2">
            <a:alphaModFix amt="50000"/>
          </a:blip>
          <a:srcRect t="2938" r="-1" b="12770"/>
          <a:stretch/>
        </p:blipFill>
        <p:spPr>
          <a:xfrm>
            <a:off x="20" y="10"/>
            <a:ext cx="12188930" cy="6857990"/>
          </a:xfrm>
          <a:prstGeom prst="rect">
            <a:avLst/>
          </a:prstGeom>
        </p:spPr>
      </p:pic>
      <p:sp>
        <p:nvSpPr>
          <p:cNvPr id="2" name="Title 1">
            <a:extLst>
              <a:ext uri="{FF2B5EF4-FFF2-40B4-BE49-F238E27FC236}">
                <a16:creationId xmlns:a16="http://schemas.microsoft.com/office/drawing/2014/main" id="{DC870DB4-0446-EF22-E8E0-3A5B83923AC0}"/>
              </a:ext>
            </a:extLst>
          </p:cNvPr>
          <p:cNvSpPr>
            <a:spLocks noGrp="1"/>
          </p:cNvSpPr>
          <p:nvPr>
            <p:ph type="ctrTitle"/>
          </p:nvPr>
        </p:nvSpPr>
        <p:spPr>
          <a:xfrm>
            <a:off x="1524000" y="1122363"/>
            <a:ext cx="9144000" cy="3063240"/>
          </a:xfrm>
        </p:spPr>
        <p:txBody>
          <a:bodyPr>
            <a:normAutofit/>
          </a:bodyPr>
          <a:lstStyle/>
          <a:p>
            <a:r>
              <a:rPr lang="en-US" sz="6600">
                <a:solidFill>
                  <a:schemeClr val="bg1"/>
                </a:solidFill>
              </a:rPr>
              <a:t>Mars Rover – Group 3</a:t>
            </a:r>
          </a:p>
        </p:txBody>
      </p:sp>
      <p:sp>
        <p:nvSpPr>
          <p:cNvPr id="3" name="Subtitle 2">
            <a:extLst>
              <a:ext uri="{FF2B5EF4-FFF2-40B4-BE49-F238E27FC236}">
                <a16:creationId xmlns:a16="http://schemas.microsoft.com/office/drawing/2014/main" id="{696329B1-2D04-0F3A-1081-C5117D8CE122}"/>
              </a:ext>
            </a:extLst>
          </p:cNvPr>
          <p:cNvSpPr>
            <a:spLocks noGrp="1"/>
          </p:cNvSpPr>
          <p:nvPr>
            <p:ph type="subTitle" idx="1"/>
          </p:nvPr>
        </p:nvSpPr>
        <p:spPr>
          <a:xfrm>
            <a:off x="1527048" y="4599432"/>
            <a:ext cx="9144000" cy="1536192"/>
          </a:xfrm>
        </p:spPr>
        <p:txBody>
          <a:bodyPr vert="horz" lIns="91440" tIns="45720" rIns="91440" bIns="45720" rtlCol="0" anchor="t">
            <a:normAutofit/>
          </a:bodyPr>
          <a:lstStyle/>
          <a:p>
            <a:r>
              <a:rPr lang="en-US">
                <a:solidFill>
                  <a:schemeClr val="bg1"/>
                </a:solidFill>
                <a:cs typeface="Segoe UI"/>
              </a:rPr>
              <a:t>Aurora Clark , Malina Brown , Ethan Zumbahlen</a:t>
            </a:r>
            <a:endParaRPr lang="en-US">
              <a:solidFill>
                <a:schemeClr val="bg1"/>
              </a:solidFill>
            </a:endParaRPr>
          </a:p>
          <a:p>
            <a:endParaRPr lang="en-US">
              <a:solidFill>
                <a:schemeClr val="bg1"/>
              </a:solidFill>
            </a:endParaRPr>
          </a:p>
        </p:txBody>
      </p:sp>
      <p:sp>
        <p:nvSpPr>
          <p:cNvPr id="27"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8FB543D6-E75E-589C-9FFC-90A0B4DA67BC}"/>
              </a:ext>
            </a:extLst>
          </p:cNvPr>
          <p:cNvSpPr>
            <a:spLocks noGrp="1"/>
          </p:cNvSpPr>
          <p:nvPr>
            <p:ph type="sldNum" sz="quarter" idx="12"/>
          </p:nvPr>
        </p:nvSpPr>
        <p:spPr>
          <a:xfrm>
            <a:off x="-1471" y="3276"/>
            <a:ext cx="243156" cy="382248"/>
          </a:xfrm>
        </p:spPr>
        <p:txBody>
          <a:bodyPr/>
          <a:lstStyle/>
          <a:p>
            <a:fld id="{330EA680-D336-4FF7-8B7A-9848BB0A1C32}" type="slidenum">
              <a:rPr lang="en-US" b="1" dirty="0" smtClean="0">
                <a:solidFill>
                  <a:schemeClr val="bg1"/>
                </a:solidFill>
              </a:rPr>
              <a:t>1</a:t>
            </a:fld>
            <a:endParaRPr lang="en-US" b="1">
              <a:solidFill>
                <a:schemeClr val="bg1"/>
              </a:solidFill>
            </a:endParaRPr>
          </a:p>
        </p:txBody>
      </p:sp>
    </p:spTree>
    <p:extLst>
      <p:ext uri="{BB962C8B-B14F-4D97-AF65-F5344CB8AC3E}">
        <p14:creationId xmlns:p14="http://schemas.microsoft.com/office/powerpoint/2010/main" val="172349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0E0E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819E1-4F11-762A-38BD-5BA2BF079451}"/>
              </a:ext>
            </a:extLst>
          </p:cNvPr>
          <p:cNvSpPr>
            <a:spLocks noGrp="1"/>
          </p:cNvSpPr>
          <p:nvPr>
            <p:ph type="title"/>
          </p:nvPr>
        </p:nvSpPr>
        <p:spPr>
          <a:xfrm>
            <a:off x="655320" y="349885"/>
            <a:ext cx="9997440" cy="1333183"/>
          </a:xfrm>
        </p:spPr>
        <p:txBody>
          <a:bodyPr>
            <a:normAutofit/>
          </a:bodyPr>
          <a:lstStyle/>
          <a:p>
            <a:r>
              <a:rPr lang="en-US" sz="4300"/>
              <a:t>Onboard Barometer Data Graph:</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3">
            <a:extLst>
              <a:ext uri="{FF2B5EF4-FFF2-40B4-BE49-F238E27FC236}">
                <a16:creationId xmlns:a16="http://schemas.microsoft.com/office/drawing/2014/main" id="{D9E65644-E00F-B9C7-53C9-22832C079E1D}"/>
              </a:ext>
            </a:extLst>
          </p:cNvPr>
          <p:cNvSpPr>
            <a:spLocks noGrp="1"/>
          </p:cNvSpPr>
          <p:nvPr>
            <p:ph type="sldNum" sz="quarter" idx="12"/>
          </p:nvPr>
        </p:nvSpPr>
        <p:spPr>
          <a:xfrm>
            <a:off x="-11035" y="3496"/>
            <a:ext cx="369775" cy="305478"/>
          </a:xfrm>
        </p:spPr>
        <p:txBody>
          <a:bodyPr/>
          <a:lstStyle/>
          <a:p>
            <a:r>
              <a:rPr lang="en-US" b="1" dirty="0">
                <a:solidFill>
                  <a:schemeClr val="tx1"/>
                </a:solidFill>
              </a:rPr>
              <a:t>10</a:t>
            </a:r>
          </a:p>
        </p:txBody>
      </p:sp>
      <p:pic>
        <p:nvPicPr>
          <p:cNvPr id="3" name="Picture 2" descr="A screenshot of a graph&#10;&#10;Description automatically generated">
            <a:extLst>
              <a:ext uri="{FF2B5EF4-FFF2-40B4-BE49-F238E27FC236}">
                <a16:creationId xmlns:a16="http://schemas.microsoft.com/office/drawing/2014/main" id="{5FF8AFAC-9A0E-162E-85CE-947EEF9162C2}"/>
              </a:ext>
            </a:extLst>
          </p:cNvPr>
          <p:cNvPicPr>
            <a:picLocks noChangeAspect="1"/>
          </p:cNvPicPr>
          <p:nvPr/>
        </p:nvPicPr>
        <p:blipFill>
          <a:blip r:embed="rId2"/>
          <a:stretch>
            <a:fillRect/>
          </a:stretch>
        </p:blipFill>
        <p:spPr>
          <a:xfrm>
            <a:off x="6172200" y="3155618"/>
            <a:ext cx="6096000" cy="2223164"/>
          </a:xfrm>
          <a:prstGeom prst="rect">
            <a:avLst/>
          </a:prstGeom>
        </p:spPr>
      </p:pic>
      <p:pic>
        <p:nvPicPr>
          <p:cNvPr id="11" name="Picture 10" descr="A number on a white background&#10;&#10;Description automatically generated">
            <a:extLst>
              <a:ext uri="{FF2B5EF4-FFF2-40B4-BE49-F238E27FC236}">
                <a16:creationId xmlns:a16="http://schemas.microsoft.com/office/drawing/2014/main" id="{7C391F18-5D48-6FEE-0F84-06B981008B6F}"/>
              </a:ext>
            </a:extLst>
          </p:cNvPr>
          <p:cNvPicPr>
            <a:picLocks noChangeAspect="1"/>
          </p:cNvPicPr>
          <p:nvPr/>
        </p:nvPicPr>
        <p:blipFill>
          <a:blip r:embed="rId3"/>
          <a:stretch>
            <a:fillRect/>
          </a:stretch>
        </p:blipFill>
        <p:spPr>
          <a:xfrm>
            <a:off x="6172200" y="2579607"/>
            <a:ext cx="6096000" cy="581186"/>
          </a:xfrm>
          <a:prstGeom prst="rect">
            <a:avLst/>
          </a:prstGeom>
        </p:spPr>
      </p:pic>
      <p:pic>
        <p:nvPicPr>
          <p:cNvPr id="13" name="Picture 12" descr="A screenshot of a graph&#10;&#10;Description automatically generated">
            <a:extLst>
              <a:ext uri="{FF2B5EF4-FFF2-40B4-BE49-F238E27FC236}">
                <a16:creationId xmlns:a16="http://schemas.microsoft.com/office/drawing/2014/main" id="{6AE9554A-3A49-BAE6-82CF-0F47460E39E3}"/>
              </a:ext>
            </a:extLst>
          </p:cNvPr>
          <p:cNvPicPr>
            <a:picLocks noChangeAspect="1"/>
          </p:cNvPicPr>
          <p:nvPr/>
        </p:nvPicPr>
        <p:blipFill>
          <a:blip r:embed="rId4"/>
          <a:stretch>
            <a:fillRect/>
          </a:stretch>
        </p:blipFill>
        <p:spPr>
          <a:xfrm>
            <a:off x="-21166" y="1827550"/>
            <a:ext cx="6096000" cy="2208281"/>
          </a:xfrm>
          <a:prstGeom prst="rect">
            <a:avLst/>
          </a:prstGeom>
        </p:spPr>
      </p:pic>
      <p:pic>
        <p:nvPicPr>
          <p:cNvPr id="18" name="Picture 17" descr="A number on a white background&#10;&#10;Description automatically generated">
            <a:extLst>
              <a:ext uri="{FF2B5EF4-FFF2-40B4-BE49-F238E27FC236}">
                <a16:creationId xmlns:a16="http://schemas.microsoft.com/office/drawing/2014/main" id="{234F6015-9AD2-54C4-10E8-15CCAC3024BF}"/>
              </a:ext>
            </a:extLst>
          </p:cNvPr>
          <p:cNvPicPr>
            <a:picLocks noChangeAspect="1"/>
          </p:cNvPicPr>
          <p:nvPr/>
        </p:nvPicPr>
        <p:blipFill>
          <a:blip r:embed="rId5"/>
          <a:stretch>
            <a:fillRect/>
          </a:stretch>
        </p:blipFill>
        <p:spPr>
          <a:xfrm>
            <a:off x="5994400" y="6202388"/>
            <a:ext cx="6096000" cy="532291"/>
          </a:xfrm>
          <a:prstGeom prst="rect">
            <a:avLst/>
          </a:prstGeom>
        </p:spPr>
      </p:pic>
      <p:pic>
        <p:nvPicPr>
          <p:cNvPr id="19" name="Picture 18">
            <a:extLst>
              <a:ext uri="{FF2B5EF4-FFF2-40B4-BE49-F238E27FC236}">
                <a16:creationId xmlns:a16="http://schemas.microsoft.com/office/drawing/2014/main" id="{439628F3-4056-E728-9200-DE5C28085F4D}"/>
              </a:ext>
            </a:extLst>
          </p:cNvPr>
          <p:cNvPicPr>
            <a:picLocks noChangeAspect="1"/>
          </p:cNvPicPr>
          <p:nvPr/>
        </p:nvPicPr>
        <p:blipFill>
          <a:blip r:embed="rId6"/>
          <a:stretch>
            <a:fillRect/>
          </a:stretch>
        </p:blipFill>
        <p:spPr>
          <a:xfrm>
            <a:off x="-16933" y="4654789"/>
            <a:ext cx="6096000" cy="2205088"/>
          </a:xfrm>
          <a:prstGeom prst="rect">
            <a:avLst/>
          </a:prstGeom>
        </p:spPr>
      </p:pic>
      <p:pic>
        <p:nvPicPr>
          <p:cNvPr id="20" name="Picture 19" descr="A white rectangular object with black text&#10;&#10;Description automatically generated">
            <a:extLst>
              <a:ext uri="{FF2B5EF4-FFF2-40B4-BE49-F238E27FC236}">
                <a16:creationId xmlns:a16="http://schemas.microsoft.com/office/drawing/2014/main" id="{0DEBC25E-4058-26A5-7DA1-C7A8C36D5547}"/>
              </a:ext>
            </a:extLst>
          </p:cNvPr>
          <p:cNvPicPr>
            <a:picLocks noChangeAspect="1"/>
          </p:cNvPicPr>
          <p:nvPr/>
        </p:nvPicPr>
        <p:blipFill>
          <a:blip r:embed="rId7"/>
          <a:stretch>
            <a:fillRect/>
          </a:stretch>
        </p:blipFill>
        <p:spPr>
          <a:xfrm>
            <a:off x="6079067" y="1829456"/>
            <a:ext cx="6104466" cy="549020"/>
          </a:xfrm>
          <a:prstGeom prst="rect">
            <a:avLst/>
          </a:prstGeom>
        </p:spPr>
      </p:pic>
    </p:spTree>
    <p:extLst>
      <p:ext uri="{BB962C8B-B14F-4D97-AF65-F5344CB8AC3E}">
        <p14:creationId xmlns:p14="http://schemas.microsoft.com/office/powerpoint/2010/main" val="14894192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819E1-4F11-762A-38BD-5BA2BF079451}"/>
              </a:ext>
            </a:extLst>
          </p:cNvPr>
          <p:cNvSpPr>
            <a:spLocks noGrp="1"/>
          </p:cNvSpPr>
          <p:nvPr>
            <p:ph type="title"/>
          </p:nvPr>
        </p:nvSpPr>
        <p:spPr>
          <a:xfrm>
            <a:off x="655320" y="349885"/>
            <a:ext cx="9997440" cy="1333183"/>
          </a:xfrm>
        </p:spPr>
        <p:txBody>
          <a:bodyPr>
            <a:normAutofit/>
          </a:bodyPr>
          <a:lstStyle/>
          <a:p>
            <a:r>
              <a:rPr lang="en-US" sz="4300"/>
              <a:t>IMU and GPS Data Graph:</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lide Number Placeholder 13">
            <a:extLst>
              <a:ext uri="{FF2B5EF4-FFF2-40B4-BE49-F238E27FC236}">
                <a16:creationId xmlns:a16="http://schemas.microsoft.com/office/drawing/2014/main" id="{D9E65644-E00F-B9C7-53C9-22832C079E1D}"/>
              </a:ext>
            </a:extLst>
          </p:cNvPr>
          <p:cNvSpPr>
            <a:spLocks noGrp="1"/>
          </p:cNvSpPr>
          <p:nvPr>
            <p:ph type="sldNum" sz="quarter" idx="12"/>
          </p:nvPr>
        </p:nvSpPr>
        <p:spPr>
          <a:xfrm>
            <a:off x="-2569" y="3496"/>
            <a:ext cx="445975" cy="313944"/>
          </a:xfrm>
        </p:spPr>
        <p:txBody>
          <a:bodyPr/>
          <a:lstStyle/>
          <a:p>
            <a:r>
              <a:rPr lang="en-US" b="1" dirty="0">
                <a:solidFill>
                  <a:schemeClr val="tx1"/>
                </a:solidFill>
              </a:rPr>
              <a:t>11</a:t>
            </a:r>
          </a:p>
        </p:txBody>
      </p:sp>
      <p:pic>
        <p:nvPicPr>
          <p:cNvPr id="3" name="Picture 2" descr="A screenshot of a graph&#10;&#10;Description automatically generated">
            <a:extLst>
              <a:ext uri="{FF2B5EF4-FFF2-40B4-BE49-F238E27FC236}">
                <a16:creationId xmlns:a16="http://schemas.microsoft.com/office/drawing/2014/main" id="{93A2E9F0-E9E5-71EA-082E-AD1AC6F5ED7C}"/>
              </a:ext>
            </a:extLst>
          </p:cNvPr>
          <p:cNvPicPr>
            <a:picLocks noChangeAspect="1"/>
          </p:cNvPicPr>
          <p:nvPr/>
        </p:nvPicPr>
        <p:blipFill>
          <a:blip r:embed="rId2"/>
          <a:stretch>
            <a:fillRect/>
          </a:stretch>
        </p:blipFill>
        <p:spPr>
          <a:xfrm>
            <a:off x="0" y="1908120"/>
            <a:ext cx="6646334" cy="2474495"/>
          </a:xfrm>
          <a:prstGeom prst="rect">
            <a:avLst/>
          </a:prstGeom>
        </p:spPr>
      </p:pic>
      <p:pic>
        <p:nvPicPr>
          <p:cNvPr id="6" name="Picture 5">
            <a:extLst>
              <a:ext uri="{FF2B5EF4-FFF2-40B4-BE49-F238E27FC236}">
                <a16:creationId xmlns:a16="http://schemas.microsoft.com/office/drawing/2014/main" id="{2B5AA48E-8BAA-891E-E5B6-C0108A371766}"/>
              </a:ext>
            </a:extLst>
          </p:cNvPr>
          <p:cNvPicPr>
            <a:picLocks noChangeAspect="1"/>
          </p:cNvPicPr>
          <p:nvPr/>
        </p:nvPicPr>
        <p:blipFill>
          <a:blip r:embed="rId3"/>
          <a:stretch>
            <a:fillRect/>
          </a:stretch>
        </p:blipFill>
        <p:spPr>
          <a:xfrm>
            <a:off x="5545667" y="4424326"/>
            <a:ext cx="6646334" cy="2437415"/>
          </a:xfrm>
          <a:prstGeom prst="rect">
            <a:avLst/>
          </a:prstGeom>
        </p:spPr>
      </p:pic>
      <p:pic>
        <p:nvPicPr>
          <p:cNvPr id="8" name="Picture 7" descr="A close up of a sign&#10;&#10;Description automatically generated">
            <a:extLst>
              <a:ext uri="{FF2B5EF4-FFF2-40B4-BE49-F238E27FC236}">
                <a16:creationId xmlns:a16="http://schemas.microsoft.com/office/drawing/2014/main" id="{05D548F7-168B-BB60-9BCE-3B57F187426A}"/>
              </a:ext>
            </a:extLst>
          </p:cNvPr>
          <p:cNvPicPr>
            <a:picLocks noChangeAspect="1"/>
          </p:cNvPicPr>
          <p:nvPr/>
        </p:nvPicPr>
        <p:blipFill>
          <a:blip r:embed="rId4"/>
          <a:stretch>
            <a:fillRect/>
          </a:stretch>
        </p:blipFill>
        <p:spPr>
          <a:xfrm>
            <a:off x="6646333" y="1908800"/>
            <a:ext cx="5588000" cy="525799"/>
          </a:xfrm>
          <a:prstGeom prst="rect">
            <a:avLst/>
          </a:prstGeom>
        </p:spPr>
      </p:pic>
      <p:pic>
        <p:nvPicPr>
          <p:cNvPr id="9" name="Picture 8" descr="A close up of a logo&#10;&#10;Description automatically generated">
            <a:extLst>
              <a:ext uri="{FF2B5EF4-FFF2-40B4-BE49-F238E27FC236}">
                <a16:creationId xmlns:a16="http://schemas.microsoft.com/office/drawing/2014/main" id="{188308E7-460F-89B8-0D6F-BD83700272C4}"/>
              </a:ext>
            </a:extLst>
          </p:cNvPr>
          <p:cNvPicPr>
            <a:picLocks noChangeAspect="1"/>
          </p:cNvPicPr>
          <p:nvPr/>
        </p:nvPicPr>
        <p:blipFill>
          <a:blip r:embed="rId5"/>
          <a:stretch>
            <a:fillRect/>
          </a:stretch>
        </p:blipFill>
        <p:spPr>
          <a:xfrm>
            <a:off x="0" y="6315100"/>
            <a:ext cx="5554134" cy="543933"/>
          </a:xfrm>
          <a:prstGeom prst="rect">
            <a:avLst/>
          </a:prstGeom>
        </p:spPr>
      </p:pic>
    </p:spTree>
    <p:extLst>
      <p:ext uri="{BB962C8B-B14F-4D97-AF65-F5344CB8AC3E}">
        <p14:creationId xmlns:p14="http://schemas.microsoft.com/office/powerpoint/2010/main" val="1422125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BEBE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819E1-4F11-762A-38BD-5BA2BF079451}"/>
              </a:ext>
            </a:extLst>
          </p:cNvPr>
          <p:cNvSpPr>
            <a:spLocks noGrp="1"/>
          </p:cNvSpPr>
          <p:nvPr>
            <p:ph type="title"/>
          </p:nvPr>
        </p:nvSpPr>
        <p:spPr>
          <a:xfrm>
            <a:off x="655320" y="349885"/>
            <a:ext cx="9997440" cy="1333183"/>
          </a:xfrm>
        </p:spPr>
        <p:txBody>
          <a:bodyPr>
            <a:normAutofit/>
          </a:bodyPr>
          <a:lstStyle/>
          <a:p>
            <a:r>
              <a:rPr lang="en-US" sz="4300"/>
              <a:t>Task I – Weather Data Collected:</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D834AA2-1184-3C9D-0962-F9B694584E9D}"/>
              </a:ext>
            </a:extLst>
          </p:cNvPr>
          <p:cNvSpPr txBox="1"/>
          <p:nvPr/>
        </p:nvSpPr>
        <p:spPr>
          <a:xfrm>
            <a:off x="5139267" y="1681480"/>
            <a:ext cx="7056120" cy="53468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Ø"/>
            </a:pPr>
            <a:r>
              <a:rPr lang="en-US" sz="1750" u="sng" dirty="0"/>
              <a:t>Temperature</a:t>
            </a:r>
            <a:r>
              <a:rPr lang="en-US" sz="1750" dirty="0"/>
              <a:t> - </a:t>
            </a:r>
          </a:p>
          <a:p>
            <a:r>
              <a:rPr lang="en-US" sz="1750" dirty="0"/>
              <a:t>          </a:t>
            </a:r>
            <a:r>
              <a:rPr lang="en-US" sz="1750" dirty="0">
                <a:ea typeface="+mn-lt"/>
                <a:cs typeface="+mn-lt"/>
              </a:rPr>
              <a:t>While researching how temperature compensation in the sensor works, we referred to multiple sources, </a:t>
            </a:r>
            <a:r>
              <a:rPr lang="en-US" sz="1750" dirty="0">
                <a:solidFill>
                  <a:srgbClr val="000000"/>
                </a:solidFill>
                <a:ea typeface="+mn-lt"/>
                <a:cs typeface="+mn-lt"/>
              </a:rPr>
              <a:t>two of them being: </a:t>
            </a:r>
            <a:r>
              <a:rPr lang="en-US" sz="1750" dirty="0"/>
              <a:t>(</a:t>
            </a:r>
            <a:r>
              <a:rPr lang="en-US" sz="1750" dirty="0">
                <a:ea typeface="+mn-lt"/>
                <a:cs typeface="+mn-lt"/>
                <a:hlinkClick r:id="rId2"/>
              </a:rPr>
              <a:t>https://www.faa.gov/air_traffic/publications/atpubs/aim_html/chap7_section_3.html</a:t>
            </a:r>
            <a:r>
              <a:rPr lang="en-US" sz="1750" dirty="0"/>
              <a:t>) and (</a:t>
            </a:r>
            <a:r>
              <a:rPr lang="en-US" sz="1750" dirty="0">
                <a:ea typeface="+mn-lt"/>
                <a:cs typeface="+mn-lt"/>
                <a:hlinkClick r:id="rId3"/>
              </a:rPr>
              <a:t>https://ardupilot.org/copter/docs/common-baro-temp-comp.html</a:t>
            </a:r>
            <a:r>
              <a:rPr lang="en-US" sz="1750" dirty="0"/>
              <a:t>).  This led us to believe that the temperature compensation is used to "calibrate" altitude when the temperature (</a:t>
            </a:r>
            <a:r>
              <a:rPr lang="en-US" sz="1750" err="1"/>
              <a:t>BARO.Temp</a:t>
            </a:r>
            <a:r>
              <a:rPr lang="en-US" sz="1750" dirty="0"/>
              <a:t>) increases the altitude believes its closer to sea level.</a:t>
            </a:r>
            <a:r>
              <a:rPr lang="en-US" dirty="0"/>
              <a:t> </a:t>
            </a:r>
          </a:p>
          <a:p>
            <a:endParaRPr lang="en-US"/>
          </a:p>
          <a:p>
            <a:pPr marL="285750" indent="-285750">
              <a:buFont typeface="Wingdings"/>
              <a:buChar char="Ø"/>
            </a:pPr>
            <a:r>
              <a:rPr lang="en-US" sz="1750" u="sng" dirty="0"/>
              <a:t>Altitude</a:t>
            </a:r>
            <a:r>
              <a:rPr lang="en-US" sz="1750" dirty="0"/>
              <a:t> -</a:t>
            </a:r>
          </a:p>
          <a:p>
            <a:pPr lvl="1"/>
            <a:r>
              <a:rPr lang="en-US" sz="1750" dirty="0"/>
              <a:t>The </a:t>
            </a:r>
            <a:r>
              <a:rPr lang="en-US" sz="1750" err="1"/>
              <a:t>GPS.Alt</a:t>
            </a:r>
            <a:r>
              <a:rPr lang="en-US" sz="1750" dirty="0"/>
              <a:t> min = 164.46m, max =  170.83m, mean = 167.59m. The Ground Truth (Google Earth) = 166m. The </a:t>
            </a:r>
            <a:r>
              <a:rPr lang="en-US" sz="1750" err="1"/>
              <a:t>GPS.Alt</a:t>
            </a:r>
            <a:r>
              <a:rPr lang="en-US" sz="1750" dirty="0"/>
              <a:t> and ground truth are  close in measurement.</a:t>
            </a:r>
          </a:p>
          <a:p>
            <a:pPr marL="285750" indent="-285750">
              <a:buFont typeface="Wingdings"/>
              <a:buChar char="Ø"/>
            </a:pPr>
            <a:endParaRPr lang="en-US" sz="1750" u="sng" dirty="0"/>
          </a:p>
          <a:p>
            <a:pPr marL="285750" indent="-285750">
              <a:buFont typeface="Wingdings"/>
              <a:buChar char="Ø"/>
            </a:pPr>
            <a:r>
              <a:rPr lang="en-US" sz="1750" u="sng" dirty="0"/>
              <a:t>Pressure </a:t>
            </a:r>
            <a:r>
              <a:rPr lang="en-US" sz="1750" dirty="0"/>
              <a:t>-</a:t>
            </a:r>
          </a:p>
          <a:p>
            <a:pPr lvl="1"/>
            <a:r>
              <a:rPr lang="en-US" sz="1750" dirty="0"/>
              <a:t>The </a:t>
            </a:r>
            <a:r>
              <a:rPr lang="en-US" sz="1750" err="1"/>
              <a:t>BARO.Press</a:t>
            </a:r>
            <a:r>
              <a:rPr lang="en-US" sz="1750" dirty="0">
                <a:ea typeface="+mn-lt"/>
                <a:cs typeface="+mn-lt"/>
              </a:rPr>
              <a:t> 100365 Pa = 1003.65 </a:t>
            </a:r>
            <a:r>
              <a:rPr lang="en-US" sz="1750" err="1">
                <a:ea typeface="+mn-lt"/>
                <a:cs typeface="+mn-lt"/>
              </a:rPr>
              <a:t>hPa</a:t>
            </a:r>
            <a:r>
              <a:rPr lang="en-US" sz="1750" dirty="0">
                <a:ea typeface="+mn-lt"/>
                <a:cs typeface="+mn-lt"/>
              </a:rPr>
              <a:t>. The Ground Truth (The Weather App) = 1024hPa. Even though the </a:t>
            </a:r>
            <a:r>
              <a:rPr lang="en-US" sz="1750" err="1">
                <a:ea typeface="+mn-lt"/>
                <a:cs typeface="+mn-lt"/>
              </a:rPr>
              <a:t>BARO.Press</a:t>
            </a:r>
            <a:r>
              <a:rPr lang="en-US" sz="1750" dirty="0">
                <a:ea typeface="+mn-lt"/>
                <a:cs typeface="+mn-lt"/>
              </a:rPr>
              <a:t> is used to calculate the </a:t>
            </a:r>
            <a:r>
              <a:rPr lang="en-US" sz="1750" err="1">
                <a:ea typeface="+mn-lt"/>
                <a:cs typeface="+mn-lt"/>
              </a:rPr>
              <a:t>BARO.Alt</a:t>
            </a:r>
            <a:r>
              <a:rPr lang="en-US" sz="1750" dirty="0">
                <a:ea typeface="+mn-lt"/>
                <a:cs typeface="+mn-lt"/>
              </a:rPr>
              <a:t>, it and the ground truth are close in measurement.</a:t>
            </a:r>
            <a:endParaRPr lang="en-US" sz="1750" dirty="0"/>
          </a:p>
        </p:txBody>
      </p:sp>
      <p:sp>
        <p:nvSpPr>
          <p:cNvPr id="18" name="TextBox 17">
            <a:extLst>
              <a:ext uri="{FF2B5EF4-FFF2-40B4-BE49-F238E27FC236}">
                <a16:creationId xmlns:a16="http://schemas.microsoft.com/office/drawing/2014/main" id="{BCF85E1D-8C83-A222-4859-DC3ECD30C8A8}"/>
              </a:ext>
            </a:extLst>
          </p:cNvPr>
          <p:cNvSpPr txBox="1"/>
          <p:nvPr/>
        </p:nvSpPr>
        <p:spPr>
          <a:xfrm>
            <a:off x="142241" y="2335904"/>
            <a:ext cx="4819795"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u="sng" dirty="0"/>
              <a:t>Sensor Improvement Plan when using DHT-11:</a:t>
            </a:r>
          </a:p>
          <a:p>
            <a:pPr marL="285750" indent="-285750">
              <a:buFont typeface="Arial"/>
              <a:buChar char="•"/>
            </a:pPr>
            <a:r>
              <a:rPr lang="en-US" sz="1750" dirty="0"/>
              <a:t>Putting the sensors outside of the rover to get better air flow and to prevent the inside of the rover from heating it up. For example, hardware heating up, inside heating up from the sun hitting it, etc.</a:t>
            </a:r>
          </a:p>
          <a:p>
            <a:pPr marL="285750" indent="-285750">
              <a:buFont typeface="Arial"/>
              <a:buChar char="•"/>
            </a:pPr>
            <a:endParaRPr lang="en-US" sz="1750" dirty="0"/>
          </a:p>
          <a:p>
            <a:pPr marL="285750" indent="-285750">
              <a:buFont typeface="Arial"/>
              <a:buChar char="•"/>
            </a:pPr>
            <a:r>
              <a:rPr lang="en-US" sz="1750" dirty="0"/>
              <a:t>Have an extra senor(s) along with the DHT-11 for calibrating to make sure everything is measuring accurately. Ex. </a:t>
            </a:r>
            <a:r>
              <a:rPr lang="en-US" sz="1750" dirty="0" err="1"/>
              <a:t>AcuRite</a:t>
            </a:r>
            <a:r>
              <a:rPr lang="en-US" sz="1750" dirty="0"/>
              <a:t> Outdoor thermometer sensor or the AHT-20 to name a few.</a:t>
            </a:r>
          </a:p>
          <a:p>
            <a:pPr marL="285750" indent="-285750">
              <a:buFont typeface="Arial"/>
              <a:buChar char="•"/>
            </a:pPr>
            <a:endParaRPr lang="en-US" sz="1750" dirty="0"/>
          </a:p>
          <a:p>
            <a:pPr marL="285750" indent="-285750">
              <a:buFont typeface="Arial"/>
              <a:buChar char="•"/>
            </a:pPr>
            <a:r>
              <a:rPr lang="en-US" sz="1750" dirty="0"/>
              <a:t>Doing regular calibration between the sensors.</a:t>
            </a:r>
          </a:p>
          <a:p>
            <a:endParaRPr lang="en-US"/>
          </a:p>
        </p:txBody>
      </p:sp>
      <p:sp>
        <p:nvSpPr>
          <p:cNvPr id="19" name="Slide Number Placeholder 18">
            <a:extLst>
              <a:ext uri="{FF2B5EF4-FFF2-40B4-BE49-F238E27FC236}">
                <a16:creationId xmlns:a16="http://schemas.microsoft.com/office/drawing/2014/main" id="{49BF570B-FF46-DC3A-71C8-4C32A4E6EC9A}"/>
              </a:ext>
            </a:extLst>
          </p:cNvPr>
          <p:cNvSpPr>
            <a:spLocks noGrp="1"/>
          </p:cNvSpPr>
          <p:nvPr>
            <p:ph type="sldNum" sz="quarter" idx="12"/>
          </p:nvPr>
        </p:nvSpPr>
        <p:spPr>
          <a:xfrm>
            <a:off x="-35718" y="3276"/>
            <a:ext cx="363021" cy="339441"/>
          </a:xfrm>
        </p:spPr>
        <p:txBody>
          <a:bodyPr/>
          <a:lstStyle/>
          <a:p>
            <a:r>
              <a:rPr lang="en-US" b="1" dirty="0">
                <a:solidFill>
                  <a:schemeClr val="tx1"/>
                </a:solidFill>
              </a:rPr>
              <a:t>12</a:t>
            </a:r>
          </a:p>
        </p:txBody>
      </p:sp>
    </p:spTree>
    <p:extLst>
      <p:ext uri="{BB962C8B-B14F-4D97-AF65-F5344CB8AC3E}">
        <p14:creationId xmlns:p14="http://schemas.microsoft.com/office/powerpoint/2010/main" val="23584620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819E1-4F11-762A-38BD-5BA2BF079451}"/>
              </a:ext>
            </a:extLst>
          </p:cNvPr>
          <p:cNvSpPr>
            <a:spLocks noGrp="1"/>
          </p:cNvSpPr>
          <p:nvPr>
            <p:ph type="title"/>
          </p:nvPr>
        </p:nvSpPr>
        <p:spPr>
          <a:xfrm>
            <a:off x="655320" y="349885"/>
            <a:ext cx="9997440" cy="1333183"/>
          </a:xfrm>
        </p:spPr>
        <p:txBody>
          <a:bodyPr>
            <a:normAutofit/>
          </a:bodyPr>
          <a:lstStyle/>
          <a:p>
            <a:r>
              <a:rPr lang="en-US" sz="4300"/>
              <a:t>PID Tuning/Parameter List:</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a:extLst>
              <a:ext uri="{FF2B5EF4-FFF2-40B4-BE49-F238E27FC236}">
                <a16:creationId xmlns:a16="http://schemas.microsoft.com/office/drawing/2014/main" id="{D2710A64-FA9C-A60D-3F1E-B57FAD6B2D2D}"/>
              </a:ext>
            </a:extLst>
          </p:cNvPr>
          <p:cNvSpPr>
            <a:spLocks noGrp="1"/>
          </p:cNvSpPr>
          <p:nvPr>
            <p:ph type="sldNum" sz="quarter" idx="12"/>
          </p:nvPr>
        </p:nvSpPr>
        <p:spPr>
          <a:xfrm>
            <a:off x="-3425" y="3667"/>
            <a:ext cx="363021" cy="373686"/>
          </a:xfrm>
        </p:spPr>
        <p:txBody>
          <a:bodyPr/>
          <a:lstStyle/>
          <a:p>
            <a:r>
              <a:rPr lang="en-US" b="1" dirty="0">
                <a:solidFill>
                  <a:schemeClr val="tx1"/>
                </a:solidFill>
              </a:rPr>
              <a:t>13</a:t>
            </a:r>
          </a:p>
        </p:txBody>
      </p:sp>
      <p:pic>
        <p:nvPicPr>
          <p:cNvPr id="7" name="Content Placeholder 6" descr="A screenshot of a computer&#10;&#10;Description automatically generated">
            <a:extLst>
              <a:ext uri="{FF2B5EF4-FFF2-40B4-BE49-F238E27FC236}">
                <a16:creationId xmlns:a16="http://schemas.microsoft.com/office/drawing/2014/main" id="{201D21CD-AFB2-B9AB-7F86-663AACBB2A65}"/>
              </a:ext>
            </a:extLst>
          </p:cNvPr>
          <p:cNvPicPr>
            <a:picLocks noGrp="1" noChangeAspect="1"/>
          </p:cNvPicPr>
          <p:nvPr>
            <p:ph idx="1"/>
          </p:nvPr>
        </p:nvPicPr>
        <p:blipFill>
          <a:blip r:embed="rId2"/>
          <a:stretch>
            <a:fillRect/>
          </a:stretch>
        </p:blipFill>
        <p:spPr>
          <a:xfrm>
            <a:off x="0" y="2479948"/>
            <a:ext cx="6096000" cy="3180950"/>
          </a:xfrm>
        </p:spPr>
      </p:pic>
      <p:pic>
        <p:nvPicPr>
          <p:cNvPr id="8" name="Picture 7" descr="A screenshot of a computer&#10;&#10;Description automatically generated">
            <a:extLst>
              <a:ext uri="{FF2B5EF4-FFF2-40B4-BE49-F238E27FC236}">
                <a16:creationId xmlns:a16="http://schemas.microsoft.com/office/drawing/2014/main" id="{0A7F7E16-5275-1830-709D-DBD86BAE5CC3}"/>
              </a:ext>
            </a:extLst>
          </p:cNvPr>
          <p:cNvPicPr>
            <a:picLocks noChangeAspect="1"/>
          </p:cNvPicPr>
          <p:nvPr/>
        </p:nvPicPr>
        <p:blipFill>
          <a:blip r:embed="rId3"/>
          <a:stretch>
            <a:fillRect/>
          </a:stretch>
        </p:blipFill>
        <p:spPr>
          <a:xfrm>
            <a:off x="5961152" y="1728017"/>
            <a:ext cx="6230944" cy="5133652"/>
          </a:xfrm>
          <a:prstGeom prst="rect">
            <a:avLst/>
          </a:prstGeom>
        </p:spPr>
      </p:pic>
    </p:spTree>
    <p:extLst>
      <p:ext uri="{BB962C8B-B14F-4D97-AF65-F5344CB8AC3E}">
        <p14:creationId xmlns:p14="http://schemas.microsoft.com/office/powerpoint/2010/main" val="4263702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819E1-4F11-762A-38BD-5BA2BF079451}"/>
              </a:ext>
            </a:extLst>
          </p:cNvPr>
          <p:cNvSpPr>
            <a:spLocks noGrp="1"/>
          </p:cNvSpPr>
          <p:nvPr>
            <p:ph type="title"/>
          </p:nvPr>
        </p:nvSpPr>
        <p:spPr>
          <a:xfrm>
            <a:off x="655320" y="349885"/>
            <a:ext cx="9997440" cy="1333183"/>
          </a:xfrm>
        </p:spPr>
        <p:txBody>
          <a:bodyPr>
            <a:normAutofit/>
          </a:bodyPr>
          <a:lstStyle/>
          <a:p>
            <a:r>
              <a:rPr lang="en-US" sz="4300"/>
              <a:t>Path/Time to Complete: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5" descr="A screenshot of a phone&#10;&#10;Description automatically generated">
            <a:extLst>
              <a:ext uri="{FF2B5EF4-FFF2-40B4-BE49-F238E27FC236}">
                <a16:creationId xmlns:a16="http://schemas.microsoft.com/office/drawing/2014/main" id="{1FFBD82B-E8E2-E2C5-5B8A-4314CE60B81D}"/>
              </a:ext>
            </a:extLst>
          </p:cNvPr>
          <p:cNvPicPr>
            <a:picLocks noGrp="1" noChangeAspect="1"/>
          </p:cNvPicPr>
          <p:nvPr>
            <p:ph idx="1"/>
          </p:nvPr>
        </p:nvPicPr>
        <p:blipFill>
          <a:blip r:embed="rId2"/>
          <a:stretch>
            <a:fillRect/>
          </a:stretch>
        </p:blipFill>
        <p:spPr>
          <a:xfrm>
            <a:off x="8260334" y="1242854"/>
            <a:ext cx="3776280" cy="5615939"/>
          </a:xfrm>
        </p:spPr>
      </p:pic>
      <p:sp>
        <p:nvSpPr>
          <p:cNvPr id="8" name="Slide Number Placeholder 7">
            <a:extLst>
              <a:ext uri="{FF2B5EF4-FFF2-40B4-BE49-F238E27FC236}">
                <a16:creationId xmlns:a16="http://schemas.microsoft.com/office/drawing/2014/main" id="{51D25F12-F803-BDDA-642B-3AA6FAE332A2}"/>
              </a:ext>
            </a:extLst>
          </p:cNvPr>
          <p:cNvSpPr>
            <a:spLocks noGrp="1"/>
          </p:cNvSpPr>
          <p:nvPr>
            <p:ph type="sldNum" sz="quarter" idx="12"/>
          </p:nvPr>
        </p:nvSpPr>
        <p:spPr>
          <a:xfrm>
            <a:off x="-1471" y="3277"/>
            <a:ext cx="363022" cy="296630"/>
          </a:xfrm>
        </p:spPr>
        <p:txBody>
          <a:bodyPr/>
          <a:lstStyle/>
          <a:p>
            <a:r>
              <a:rPr lang="en-US" b="1" dirty="0">
                <a:solidFill>
                  <a:schemeClr val="tx1"/>
                </a:solidFill>
              </a:rPr>
              <a:t>14</a:t>
            </a:r>
          </a:p>
        </p:txBody>
      </p:sp>
      <p:pic>
        <p:nvPicPr>
          <p:cNvPr id="3" name="Picture 2" descr="A drawing of a square with lines and dots&#10;&#10;Description automatically generated">
            <a:extLst>
              <a:ext uri="{FF2B5EF4-FFF2-40B4-BE49-F238E27FC236}">
                <a16:creationId xmlns:a16="http://schemas.microsoft.com/office/drawing/2014/main" id="{1872AC70-F8F4-5E1C-75C5-9E739E21F448}"/>
              </a:ext>
            </a:extLst>
          </p:cNvPr>
          <p:cNvPicPr>
            <a:picLocks noChangeAspect="1"/>
          </p:cNvPicPr>
          <p:nvPr/>
        </p:nvPicPr>
        <p:blipFill>
          <a:blip r:embed="rId3"/>
          <a:stretch>
            <a:fillRect/>
          </a:stretch>
        </p:blipFill>
        <p:spPr>
          <a:xfrm>
            <a:off x="179158" y="1828800"/>
            <a:ext cx="5873151" cy="5046133"/>
          </a:xfrm>
          <a:prstGeom prst="rect">
            <a:avLst/>
          </a:prstGeom>
        </p:spPr>
      </p:pic>
      <p:sp>
        <p:nvSpPr>
          <p:cNvPr id="5" name="TextBox 4">
            <a:extLst>
              <a:ext uri="{FF2B5EF4-FFF2-40B4-BE49-F238E27FC236}">
                <a16:creationId xmlns:a16="http://schemas.microsoft.com/office/drawing/2014/main" id="{CF6276B1-D582-3A96-0B9F-2417FBC4B9AE}"/>
              </a:ext>
            </a:extLst>
          </p:cNvPr>
          <p:cNvSpPr txBox="1"/>
          <p:nvPr/>
        </p:nvSpPr>
        <p:spPr>
          <a:xfrm>
            <a:off x="6079066" y="2785531"/>
            <a:ext cx="2159000"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t>Lap is each waypoint.</a:t>
            </a:r>
          </a:p>
          <a:p>
            <a:pPr marL="285750" indent="-285750">
              <a:buFont typeface="Arial"/>
              <a:buChar char="•"/>
            </a:pPr>
            <a:r>
              <a:rPr lang="en-US" dirty="0"/>
              <a:t>Lap time is how long each stretch from one waypoint to another took.</a:t>
            </a:r>
          </a:p>
        </p:txBody>
      </p:sp>
    </p:spTree>
    <p:extLst>
      <p:ext uri="{BB962C8B-B14F-4D97-AF65-F5344CB8AC3E}">
        <p14:creationId xmlns:p14="http://schemas.microsoft.com/office/powerpoint/2010/main" val="19614534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819E1-4F11-762A-38BD-5BA2BF079451}"/>
              </a:ext>
            </a:extLst>
          </p:cNvPr>
          <p:cNvSpPr>
            <a:spLocks noGrp="1"/>
          </p:cNvSpPr>
          <p:nvPr>
            <p:ph type="title"/>
          </p:nvPr>
        </p:nvSpPr>
        <p:spPr>
          <a:xfrm>
            <a:off x="655320" y="349885"/>
            <a:ext cx="9997440" cy="1333183"/>
          </a:xfrm>
        </p:spPr>
        <p:txBody>
          <a:bodyPr>
            <a:normAutofit/>
          </a:bodyPr>
          <a:lstStyle/>
          <a:p>
            <a:r>
              <a:rPr lang="en-US" sz="4300"/>
              <a:t>Autonomous Navigation Graphs:</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A22BC188-D0EA-B24A-009B-12AD8EC260D3}"/>
              </a:ext>
            </a:extLst>
          </p:cNvPr>
          <p:cNvSpPr>
            <a:spLocks noGrp="1"/>
          </p:cNvSpPr>
          <p:nvPr>
            <p:ph type="sldNum" sz="quarter" idx="12"/>
          </p:nvPr>
        </p:nvSpPr>
        <p:spPr>
          <a:xfrm>
            <a:off x="-3426" y="3667"/>
            <a:ext cx="371584" cy="313755"/>
          </a:xfrm>
        </p:spPr>
        <p:txBody>
          <a:bodyPr/>
          <a:lstStyle/>
          <a:p>
            <a:r>
              <a:rPr lang="en-US" b="1" dirty="0">
                <a:solidFill>
                  <a:schemeClr val="tx1"/>
                </a:solidFill>
              </a:rPr>
              <a:t>15</a:t>
            </a:r>
          </a:p>
        </p:txBody>
      </p:sp>
      <p:pic>
        <p:nvPicPr>
          <p:cNvPr id="11" name="Picture 10" descr="A pixelated letter on a black background&#10;&#10;Description automatically generated">
            <a:extLst>
              <a:ext uri="{FF2B5EF4-FFF2-40B4-BE49-F238E27FC236}">
                <a16:creationId xmlns:a16="http://schemas.microsoft.com/office/drawing/2014/main" id="{ACCFC043-04B7-F478-C1E8-EDFBED38154B}"/>
              </a:ext>
            </a:extLst>
          </p:cNvPr>
          <p:cNvPicPr>
            <a:picLocks noChangeAspect="1"/>
          </p:cNvPicPr>
          <p:nvPr/>
        </p:nvPicPr>
        <p:blipFill>
          <a:blip r:embed="rId2"/>
          <a:stretch>
            <a:fillRect/>
          </a:stretch>
        </p:blipFill>
        <p:spPr>
          <a:xfrm>
            <a:off x="7166227" y="2980537"/>
            <a:ext cx="6207301" cy="622949"/>
          </a:xfrm>
          <a:prstGeom prst="rect">
            <a:avLst/>
          </a:prstGeom>
        </p:spPr>
      </p:pic>
      <p:pic>
        <p:nvPicPr>
          <p:cNvPr id="12" name="Picture 11" descr="A black background with white text&#10;&#10;Description automatically generated">
            <a:extLst>
              <a:ext uri="{FF2B5EF4-FFF2-40B4-BE49-F238E27FC236}">
                <a16:creationId xmlns:a16="http://schemas.microsoft.com/office/drawing/2014/main" id="{7EE3163E-7E65-E536-3112-95C9D78C4521}"/>
              </a:ext>
            </a:extLst>
          </p:cNvPr>
          <p:cNvPicPr>
            <a:picLocks noChangeAspect="1"/>
          </p:cNvPicPr>
          <p:nvPr/>
        </p:nvPicPr>
        <p:blipFill>
          <a:blip r:embed="rId3"/>
          <a:stretch>
            <a:fillRect/>
          </a:stretch>
        </p:blipFill>
        <p:spPr>
          <a:xfrm>
            <a:off x="7157664" y="3609645"/>
            <a:ext cx="5042899" cy="837363"/>
          </a:xfrm>
          <a:prstGeom prst="rect">
            <a:avLst/>
          </a:prstGeom>
        </p:spPr>
      </p:pic>
      <p:pic>
        <p:nvPicPr>
          <p:cNvPr id="3" name="Picture 2" descr="A number on a white background&#10;&#10;Description automatically generated">
            <a:extLst>
              <a:ext uri="{FF2B5EF4-FFF2-40B4-BE49-F238E27FC236}">
                <a16:creationId xmlns:a16="http://schemas.microsoft.com/office/drawing/2014/main" id="{4E11DAEA-FE23-86C8-6ED2-1F9E2D7C1D19}"/>
              </a:ext>
            </a:extLst>
          </p:cNvPr>
          <p:cNvPicPr>
            <a:picLocks noChangeAspect="1"/>
          </p:cNvPicPr>
          <p:nvPr/>
        </p:nvPicPr>
        <p:blipFill>
          <a:blip r:embed="rId4"/>
          <a:stretch>
            <a:fillRect/>
          </a:stretch>
        </p:blipFill>
        <p:spPr>
          <a:xfrm>
            <a:off x="6671733" y="6335375"/>
            <a:ext cx="5511800" cy="511850"/>
          </a:xfrm>
          <a:prstGeom prst="rect">
            <a:avLst/>
          </a:prstGeom>
        </p:spPr>
      </p:pic>
      <p:pic>
        <p:nvPicPr>
          <p:cNvPr id="4" name="Picture 3" descr="A close up of a number&#10;&#10;Description automatically generated">
            <a:extLst>
              <a:ext uri="{FF2B5EF4-FFF2-40B4-BE49-F238E27FC236}">
                <a16:creationId xmlns:a16="http://schemas.microsoft.com/office/drawing/2014/main" id="{C9D1FBA0-3A49-09E1-9885-BAE9562CF81E}"/>
              </a:ext>
            </a:extLst>
          </p:cNvPr>
          <p:cNvPicPr>
            <a:picLocks noChangeAspect="1"/>
          </p:cNvPicPr>
          <p:nvPr/>
        </p:nvPicPr>
        <p:blipFill>
          <a:blip r:embed="rId5"/>
          <a:stretch>
            <a:fillRect/>
          </a:stretch>
        </p:blipFill>
        <p:spPr>
          <a:xfrm>
            <a:off x="6675967" y="1860743"/>
            <a:ext cx="5503334" cy="524373"/>
          </a:xfrm>
          <a:prstGeom prst="rect">
            <a:avLst/>
          </a:prstGeom>
        </p:spPr>
      </p:pic>
      <p:pic>
        <p:nvPicPr>
          <p:cNvPr id="5" name="Picture 4" descr="A screenshot of a graph&#10;&#10;Description automatically generated">
            <a:extLst>
              <a:ext uri="{FF2B5EF4-FFF2-40B4-BE49-F238E27FC236}">
                <a16:creationId xmlns:a16="http://schemas.microsoft.com/office/drawing/2014/main" id="{A7D18435-ED91-2B42-D3FC-B3530DE220E4}"/>
              </a:ext>
            </a:extLst>
          </p:cNvPr>
          <p:cNvPicPr>
            <a:picLocks noChangeAspect="1"/>
          </p:cNvPicPr>
          <p:nvPr/>
        </p:nvPicPr>
        <p:blipFill>
          <a:blip r:embed="rId6"/>
          <a:stretch>
            <a:fillRect/>
          </a:stretch>
        </p:blipFill>
        <p:spPr>
          <a:xfrm>
            <a:off x="203201" y="1864975"/>
            <a:ext cx="6468532" cy="2385237"/>
          </a:xfrm>
          <a:prstGeom prst="rect">
            <a:avLst/>
          </a:prstGeom>
        </p:spPr>
      </p:pic>
      <p:pic>
        <p:nvPicPr>
          <p:cNvPr id="6" name="Picture 5" descr="A graph with red lines&#10;&#10;Description automatically generated">
            <a:extLst>
              <a:ext uri="{FF2B5EF4-FFF2-40B4-BE49-F238E27FC236}">
                <a16:creationId xmlns:a16="http://schemas.microsoft.com/office/drawing/2014/main" id="{A7998F49-FBDE-8A55-5C49-20F8ECF6758B}"/>
              </a:ext>
            </a:extLst>
          </p:cNvPr>
          <p:cNvPicPr>
            <a:picLocks noChangeAspect="1"/>
          </p:cNvPicPr>
          <p:nvPr/>
        </p:nvPicPr>
        <p:blipFill>
          <a:blip r:embed="rId7"/>
          <a:stretch>
            <a:fillRect/>
          </a:stretch>
        </p:blipFill>
        <p:spPr>
          <a:xfrm>
            <a:off x="173566" y="4451543"/>
            <a:ext cx="6502400" cy="2399043"/>
          </a:xfrm>
          <a:prstGeom prst="rect">
            <a:avLst/>
          </a:prstGeom>
        </p:spPr>
      </p:pic>
    </p:spTree>
    <p:extLst>
      <p:ext uri="{BB962C8B-B14F-4D97-AF65-F5344CB8AC3E}">
        <p14:creationId xmlns:p14="http://schemas.microsoft.com/office/powerpoint/2010/main" val="2914758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3A22F2-17E3-521D-8A5A-2DA6854DAB0D}"/>
              </a:ext>
            </a:extLst>
          </p:cNvPr>
          <p:cNvSpPr>
            <a:spLocks noGrp="1"/>
          </p:cNvSpPr>
          <p:nvPr>
            <p:ph type="title"/>
          </p:nvPr>
        </p:nvSpPr>
        <p:spPr>
          <a:xfrm>
            <a:off x="838200" y="365125"/>
            <a:ext cx="10515600" cy="1325563"/>
          </a:xfrm>
        </p:spPr>
        <p:txBody>
          <a:bodyPr>
            <a:normAutofit/>
          </a:bodyPr>
          <a:lstStyle/>
          <a:p>
            <a:r>
              <a:rPr lang="en-US" sz="4000" dirty="0">
                <a:ea typeface="+mj-lt"/>
                <a:cs typeface="+mj-lt"/>
              </a:rPr>
              <a:t>Task II – Autonomous Navigation Data Collected:</a:t>
            </a:r>
            <a:endParaRPr lang="en-US" sz="4000" dirty="0"/>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27ED88-6CD5-818F-5AEC-46281FB3969E}"/>
              </a:ext>
            </a:extLst>
          </p:cNvPr>
          <p:cNvSpPr>
            <a:spLocks noGrp="1"/>
          </p:cNvSpPr>
          <p:nvPr>
            <p:ph idx="1"/>
          </p:nvPr>
        </p:nvSpPr>
        <p:spPr>
          <a:xfrm>
            <a:off x="838200" y="1675384"/>
            <a:ext cx="4842934" cy="4819226"/>
          </a:xfrm>
        </p:spPr>
        <p:txBody>
          <a:bodyPr vert="horz" lIns="91440" tIns="45720" rIns="91440" bIns="45720" rtlCol="0" anchor="t">
            <a:noAutofit/>
          </a:bodyPr>
          <a:lstStyle/>
          <a:p>
            <a:pPr marL="0" indent="0">
              <a:buNone/>
            </a:pPr>
            <a:r>
              <a:rPr lang="en-US" sz="1600" u="sng" dirty="0"/>
              <a:t>Waypoints:</a:t>
            </a:r>
          </a:p>
          <a:p>
            <a:r>
              <a:rPr lang="en-US" sz="1600" dirty="0"/>
              <a:t>The waypoint radius was set to 0.5m, if the radius was set too big the waypoints would overlap causing the rover to go to the overlapped waypoint instead of the next. For example, the rover would go on a diagonal from the home waypoint to waypoint 3 instead of waypoint 1.</a:t>
            </a:r>
          </a:p>
          <a:p>
            <a:pPr marL="0" indent="0">
              <a:buNone/>
            </a:pPr>
            <a:r>
              <a:rPr lang="en-US" sz="1600" dirty="0"/>
              <a:t>These were the waypoint distances used to map out the mission:</a:t>
            </a:r>
          </a:p>
          <a:p>
            <a:r>
              <a:rPr lang="en-US" sz="1600" dirty="0"/>
              <a:t>Home to 1 = 30</a:t>
            </a:r>
          </a:p>
          <a:p>
            <a:r>
              <a:rPr lang="en-US" sz="1600" dirty="0"/>
              <a:t>1 to 2 = 10</a:t>
            </a:r>
          </a:p>
          <a:p>
            <a:r>
              <a:rPr lang="en-US" sz="1600" dirty="0"/>
              <a:t>2 to 3 = 20</a:t>
            </a:r>
          </a:p>
          <a:p>
            <a:r>
              <a:rPr lang="en-US" sz="1600" dirty="0"/>
              <a:t>3 to 4 = 10</a:t>
            </a:r>
          </a:p>
          <a:p>
            <a:r>
              <a:rPr lang="en-US" sz="1600" dirty="0"/>
              <a:t>4 to 5 = 20</a:t>
            </a:r>
          </a:p>
          <a:p>
            <a:r>
              <a:rPr lang="en-US" sz="1600" dirty="0"/>
              <a:t>5 to 6 = 10</a:t>
            </a:r>
          </a:p>
          <a:p>
            <a:r>
              <a:rPr lang="en-US" sz="1600" dirty="0"/>
              <a:t>6 to 7 = 30</a:t>
            </a:r>
          </a:p>
          <a:p>
            <a:r>
              <a:rPr lang="en-US" sz="1600" dirty="0"/>
              <a:t>7 to Home = 30</a:t>
            </a:r>
          </a:p>
          <a:p>
            <a:pPr marL="0" indent="0">
              <a:buNone/>
            </a:pPr>
            <a:endParaRPr lang="en-US" sz="1600" dirty="0"/>
          </a:p>
          <a:p>
            <a:pPr marL="0" indent="0">
              <a:buNone/>
            </a:pPr>
            <a:endParaRPr lang="en-US" sz="1600" dirty="0"/>
          </a:p>
        </p:txBody>
      </p:sp>
      <p:sp>
        <p:nvSpPr>
          <p:cNvPr id="4" name="Slide Number Placeholder 3">
            <a:extLst>
              <a:ext uri="{FF2B5EF4-FFF2-40B4-BE49-F238E27FC236}">
                <a16:creationId xmlns:a16="http://schemas.microsoft.com/office/drawing/2014/main" id="{1C98D137-EF43-58A1-6BAE-91DB63908CD2}"/>
              </a:ext>
            </a:extLst>
          </p:cNvPr>
          <p:cNvSpPr>
            <a:spLocks noGrp="1"/>
          </p:cNvSpPr>
          <p:nvPr>
            <p:ph type="sldNum" sz="quarter" idx="12"/>
          </p:nvPr>
        </p:nvSpPr>
        <p:spPr>
          <a:xfrm>
            <a:off x="8610600" y="6356350"/>
            <a:ext cx="2743200" cy="365125"/>
          </a:xfrm>
        </p:spPr>
        <p:txBody>
          <a:bodyPr>
            <a:normAutofit/>
          </a:bodyPr>
          <a:lstStyle/>
          <a:p>
            <a:pPr>
              <a:spcAft>
                <a:spcPts val="600"/>
              </a:spcAft>
            </a:pPr>
            <a:fld id="{330EA680-D336-4FF7-8B7A-9848BB0A1C32}" type="slidenum">
              <a:rPr lang="en-US" smtClean="0"/>
              <a:pPr>
                <a:spcAft>
                  <a:spcPts val="600"/>
                </a:spcAft>
              </a:pPr>
              <a:t>16</a:t>
            </a:fld>
            <a:endParaRPr lang="en-US"/>
          </a:p>
        </p:txBody>
      </p:sp>
      <p:sp>
        <p:nvSpPr>
          <p:cNvPr id="7" name="Content Placeholder 2">
            <a:extLst>
              <a:ext uri="{FF2B5EF4-FFF2-40B4-BE49-F238E27FC236}">
                <a16:creationId xmlns:a16="http://schemas.microsoft.com/office/drawing/2014/main" id="{B483B638-5BA6-A152-27C4-6671E669F27C}"/>
              </a:ext>
            </a:extLst>
          </p:cNvPr>
          <p:cNvSpPr txBox="1">
            <a:spLocks/>
          </p:cNvSpPr>
          <p:nvPr/>
        </p:nvSpPr>
        <p:spPr>
          <a:xfrm>
            <a:off x="6231467" y="1895518"/>
            <a:ext cx="5757334" cy="459909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ea typeface="+mn-lt"/>
                <a:cs typeface="+mn-lt"/>
              </a:rPr>
              <a:t>The </a:t>
            </a:r>
            <a:r>
              <a:rPr lang="en-US" sz="1600" dirty="0" err="1">
                <a:ea typeface="+mn-lt"/>
                <a:cs typeface="+mn-lt"/>
              </a:rPr>
              <a:t>NTUN.WPDist</a:t>
            </a:r>
            <a:r>
              <a:rPr lang="en-US" sz="1600" dirty="0">
                <a:ea typeface="+mn-lt"/>
                <a:cs typeface="+mn-lt"/>
              </a:rPr>
              <a:t> maximum was 30.64m which was close to our longest distance mapped out</a:t>
            </a:r>
            <a:endParaRPr lang="en-US" sz="1600" dirty="0"/>
          </a:p>
          <a:p>
            <a:pPr marL="0" indent="0">
              <a:buNone/>
            </a:pPr>
            <a:endParaRPr lang="en-US" sz="1600" dirty="0"/>
          </a:p>
          <a:p>
            <a:pPr marL="0" indent="0">
              <a:buNone/>
            </a:pPr>
            <a:r>
              <a:rPr lang="en-US" sz="1600" dirty="0"/>
              <a:t>The </a:t>
            </a:r>
            <a:r>
              <a:rPr lang="en-US" sz="1600" err="1"/>
              <a:t>NTUN.XTrack</a:t>
            </a:r>
            <a:r>
              <a:rPr lang="en-US" sz="1600" dirty="0"/>
              <a:t> (or Error Distance) maximum was 1.47m and the mean was –0.04. The biggest errors happening from home to 1, 1 to 2, 6 to 7, and the start of 7 to home.</a:t>
            </a:r>
          </a:p>
          <a:p>
            <a:r>
              <a:rPr lang="en-US" sz="1600" dirty="0"/>
              <a:t>Home to 1 = the rover was  inside the path the whole time instead of following the line.</a:t>
            </a:r>
          </a:p>
          <a:p>
            <a:r>
              <a:rPr lang="en-US" sz="1600" dirty="0"/>
              <a:t>1 to 2 = the rover gets to 1 then curves off the path only to get back on halfway to 2.</a:t>
            </a:r>
          </a:p>
          <a:p>
            <a:r>
              <a:rPr lang="en-US" sz="1600" dirty="0"/>
              <a:t>6 to 7 = the rover starts on the path then starts weaving on and off, first starting out small then getting bigger as it gets closer to 7.</a:t>
            </a:r>
          </a:p>
          <a:p>
            <a:r>
              <a:rPr lang="en-US" sz="1600" dirty="0"/>
              <a:t>7 to home = As the rover turns on 7 it immediately curves off the path, back on then weaves on and off the path for a bit until its straights itself out following the line to home.</a:t>
            </a:r>
          </a:p>
        </p:txBody>
      </p:sp>
      <p:sp>
        <p:nvSpPr>
          <p:cNvPr id="12" name="Slide Number Placeholder 7">
            <a:extLst>
              <a:ext uri="{FF2B5EF4-FFF2-40B4-BE49-F238E27FC236}">
                <a16:creationId xmlns:a16="http://schemas.microsoft.com/office/drawing/2014/main" id="{40D834CB-A970-1168-40D4-8D5520DCD316}"/>
              </a:ext>
            </a:extLst>
          </p:cNvPr>
          <p:cNvSpPr txBox="1">
            <a:spLocks/>
          </p:cNvSpPr>
          <p:nvPr/>
        </p:nvSpPr>
        <p:spPr>
          <a:xfrm>
            <a:off x="-3426" y="3667"/>
            <a:ext cx="371584" cy="31375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16</a:t>
            </a:r>
          </a:p>
        </p:txBody>
      </p:sp>
    </p:spTree>
    <p:extLst>
      <p:ext uri="{BB962C8B-B14F-4D97-AF65-F5344CB8AC3E}">
        <p14:creationId xmlns:p14="http://schemas.microsoft.com/office/powerpoint/2010/main" val="1549007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5A2E68-45A5-ED98-CA83-D1A594033981}"/>
              </a:ext>
            </a:extLst>
          </p:cNvPr>
          <p:cNvSpPr>
            <a:spLocks noGrp="1"/>
          </p:cNvSpPr>
          <p:nvPr>
            <p:ph type="sldNum" sz="quarter" idx="12"/>
          </p:nvPr>
        </p:nvSpPr>
        <p:spPr/>
        <p:txBody>
          <a:bodyPr/>
          <a:lstStyle/>
          <a:p>
            <a:fld id="{330EA680-D336-4FF7-8B7A-9848BB0A1C32}" type="slidenum">
              <a:rPr lang="en-US" smtClean="0"/>
              <a:t>17</a:t>
            </a:fld>
            <a:endParaRPr lang="en-US"/>
          </a:p>
        </p:txBody>
      </p:sp>
      <p:pic>
        <p:nvPicPr>
          <p:cNvPr id="5" name="Picture 4" descr="A black and orange text&#10;&#10;Description automatically generated">
            <a:extLst>
              <a:ext uri="{FF2B5EF4-FFF2-40B4-BE49-F238E27FC236}">
                <a16:creationId xmlns:a16="http://schemas.microsoft.com/office/drawing/2014/main" id="{B65783CC-3CC6-7815-0271-EBEB1BF02B28}"/>
              </a:ext>
            </a:extLst>
          </p:cNvPr>
          <p:cNvPicPr>
            <a:picLocks noChangeAspect="1"/>
          </p:cNvPicPr>
          <p:nvPr/>
        </p:nvPicPr>
        <p:blipFill>
          <a:blip r:embed="rId2"/>
          <a:stretch>
            <a:fillRect/>
          </a:stretch>
        </p:blipFill>
        <p:spPr>
          <a:xfrm>
            <a:off x="-101599" y="1714616"/>
            <a:ext cx="12386733" cy="3420301"/>
          </a:xfrm>
          <a:prstGeom prst="rect">
            <a:avLst/>
          </a:prstGeom>
        </p:spPr>
      </p:pic>
      <p:sp>
        <p:nvSpPr>
          <p:cNvPr id="7" name="Slide Number Placeholder 7">
            <a:extLst>
              <a:ext uri="{FF2B5EF4-FFF2-40B4-BE49-F238E27FC236}">
                <a16:creationId xmlns:a16="http://schemas.microsoft.com/office/drawing/2014/main" id="{276A95C9-88BA-F12D-7823-DFCBD9842571}"/>
              </a:ext>
            </a:extLst>
          </p:cNvPr>
          <p:cNvSpPr txBox="1">
            <a:spLocks/>
          </p:cNvSpPr>
          <p:nvPr/>
        </p:nvSpPr>
        <p:spPr>
          <a:xfrm>
            <a:off x="-3426" y="3667"/>
            <a:ext cx="371584" cy="31375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tx1"/>
                </a:solidFill>
              </a:rPr>
              <a:t>17</a:t>
            </a:r>
          </a:p>
        </p:txBody>
      </p:sp>
    </p:spTree>
    <p:extLst>
      <p:ext uri="{BB962C8B-B14F-4D97-AF65-F5344CB8AC3E}">
        <p14:creationId xmlns:p14="http://schemas.microsoft.com/office/powerpoint/2010/main" val="3913235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276E70-BDCE-BB93-EBCC-1A458C2000E4}"/>
              </a:ext>
            </a:extLst>
          </p:cNvPr>
          <p:cNvSpPr>
            <a:spLocks noGrp="1"/>
          </p:cNvSpPr>
          <p:nvPr>
            <p:ph type="title"/>
          </p:nvPr>
        </p:nvSpPr>
        <p:spPr>
          <a:xfrm>
            <a:off x="838200" y="365125"/>
            <a:ext cx="10515600" cy="1325563"/>
          </a:xfrm>
        </p:spPr>
        <p:txBody>
          <a:bodyPr>
            <a:normAutofit/>
          </a:bodyPr>
          <a:lstStyle/>
          <a:p>
            <a:r>
              <a:rPr lang="en-US" sz="5400">
                <a:solidFill>
                  <a:schemeClr val="bg1"/>
                </a:solidFill>
              </a:rPr>
              <a:t>Introduction</a:t>
            </a:r>
            <a:endParaRPr lang="en-US" sz="5400"/>
          </a:p>
        </p:txBody>
      </p:sp>
      <p:sp>
        <p:nvSpPr>
          <p:cNvPr id="17"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obot on wheels in the grass&#10;&#10;Description automatically generated">
            <a:extLst>
              <a:ext uri="{FF2B5EF4-FFF2-40B4-BE49-F238E27FC236}">
                <a16:creationId xmlns:a16="http://schemas.microsoft.com/office/drawing/2014/main" id="{6284D4ED-E8B1-52AA-3E74-AB4708AFC3F6}"/>
              </a:ext>
            </a:extLst>
          </p:cNvPr>
          <p:cNvPicPr>
            <a:picLocks noChangeAspect="1"/>
          </p:cNvPicPr>
          <p:nvPr/>
        </p:nvPicPr>
        <p:blipFill>
          <a:blip r:embed="rId2"/>
          <a:stretch>
            <a:fillRect/>
          </a:stretch>
        </p:blipFill>
        <p:spPr>
          <a:xfrm>
            <a:off x="6345476" y="2324100"/>
            <a:ext cx="5012499" cy="3681609"/>
          </a:xfrm>
          <a:prstGeom prst="rect">
            <a:avLst/>
          </a:prstGeom>
        </p:spPr>
      </p:pic>
      <p:sp>
        <p:nvSpPr>
          <p:cNvPr id="3" name="Content Placeholder 2">
            <a:extLst>
              <a:ext uri="{FF2B5EF4-FFF2-40B4-BE49-F238E27FC236}">
                <a16:creationId xmlns:a16="http://schemas.microsoft.com/office/drawing/2014/main" id="{5CEDACF1-3FF9-9A62-267B-7B94CEDD4868}"/>
              </a:ext>
            </a:extLst>
          </p:cNvPr>
          <p:cNvSpPr>
            <a:spLocks noGrp="1"/>
          </p:cNvSpPr>
          <p:nvPr>
            <p:ph idx="1"/>
          </p:nvPr>
        </p:nvSpPr>
        <p:spPr>
          <a:xfrm>
            <a:off x="838200" y="1929384"/>
            <a:ext cx="10515600" cy="4251960"/>
          </a:xfrm>
        </p:spPr>
        <p:txBody>
          <a:bodyPr vert="horz" lIns="91440" tIns="45720" rIns="91440" bIns="45720" rtlCol="0" anchor="t">
            <a:normAutofit/>
          </a:bodyPr>
          <a:lstStyle/>
          <a:p>
            <a:pPr>
              <a:buFont typeface="Wingdings" panose="020B0604020202020204" pitchFamily="34" charset="0"/>
              <a:buChar char="v"/>
            </a:pPr>
            <a:endParaRPr lang="en-US" sz="2200">
              <a:solidFill>
                <a:schemeClr val="bg1"/>
              </a:solidFill>
            </a:endParaRPr>
          </a:p>
          <a:p>
            <a:pPr>
              <a:buFont typeface="Wingdings" panose="020B0604020202020204" pitchFamily="34" charset="0"/>
              <a:buChar char="v"/>
            </a:pPr>
            <a:r>
              <a:rPr lang="en-US" sz="2200">
                <a:solidFill>
                  <a:schemeClr val="bg1"/>
                </a:solidFill>
              </a:rPr>
              <a:t>Group Project includes three sections:</a:t>
            </a:r>
          </a:p>
          <a:p>
            <a:pPr lvl="1">
              <a:buFont typeface="Wingdings" panose="020B0604020202020204" pitchFamily="34" charset="0"/>
              <a:buChar char="Ø"/>
            </a:pPr>
            <a:r>
              <a:rPr lang="en-US" sz="1800">
                <a:solidFill>
                  <a:schemeClr val="bg1"/>
                </a:solidFill>
              </a:rPr>
              <a:t>Hardware Build</a:t>
            </a:r>
            <a:endParaRPr lang="en-US">
              <a:solidFill>
                <a:schemeClr val="bg1"/>
              </a:solidFill>
            </a:endParaRPr>
          </a:p>
          <a:p>
            <a:pPr lvl="1">
              <a:buFont typeface="Wingdings" panose="020B0604020202020204" pitchFamily="34" charset="0"/>
              <a:buChar char="Ø"/>
            </a:pPr>
            <a:r>
              <a:rPr lang="en-US" sz="1800">
                <a:solidFill>
                  <a:schemeClr val="bg1"/>
                </a:solidFill>
              </a:rPr>
              <a:t>Avionics Configuration</a:t>
            </a:r>
            <a:endParaRPr lang="en-US" sz="2200">
              <a:solidFill>
                <a:schemeClr val="bg1"/>
              </a:solidFill>
            </a:endParaRPr>
          </a:p>
          <a:p>
            <a:pPr lvl="1">
              <a:buFont typeface="Wingdings" panose="020B0604020202020204" pitchFamily="34" charset="0"/>
              <a:buChar char="Ø"/>
            </a:pPr>
            <a:r>
              <a:rPr lang="en-US" sz="1800">
                <a:solidFill>
                  <a:schemeClr val="bg1"/>
                </a:solidFill>
              </a:rPr>
              <a:t>Data gathering/Autonomous driving</a:t>
            </a:r>
          </a:p>
          <a:p>
            <a:pPr>
              <a:buFont typeface="Wingdings" panose="020B0604020202020204" pitchFamily="34" charset="0"/>
              <a:buChar char="v"/>
            </a:pPr>
            <a:endParaRPr lang="en-US" sz="2200">
              <a:solidFill>
                <a:schemeClr val="bg1"/>
              </a:solidFill>
            </a:endParaRPr>
          </a:p>
        </p:txBody>
      </p:sp>
      <p:sp>
        <p:nvSpPr>
          <p:cNvPr id="5" name="Slide Number Placeholder 4">
            <a:extLst>
              <a:ext uri="{FF2B5EF4-FFF2-40B4-BE49-F238E27FC236}">
                <a16:creationId xmlns:a16="http://schemas.microsoft.com/office/drawing/2014/main" id="{170BADAD-AC0D-1BA1-A42F-92F10CA73242}"/>
              </a:ext>
            </a:extLst>
          </p:cNvPr>
          <p:cNvSpPr>
            <a:spLocks noGrp="1"/>
          </p:cNvSpPr>
          <p:nvPr>
            <p:ph type="sldNum" sz="quarter" idx="12"/>
          </p:nvPr>
        </p:nvSpPr>
        <p:spPr>
          <a:xfrm>
            <a:off x="-1471" y="-13847"/>
            <a:ext cx="226032" cy="373686"/>
          </a:xfrm>
        </p:spPr>
        <p:txBody>
          <a:bodyPr/>
          <a:lstStyle/>
          <a:p>
            <a:fld id="{330EA680-D336-4FF7-8B7A-9848BB0A1C32}" type="slidenum">
              <a:rPr lang="en-US" b="1" dirty="0" smtClean="0">
                <a:solidFill>
                  <a:schemeClr val="bg1"/>
                </a:solidFill>
              </a:rPr>
              <a:t>2</a:t>
            </a:fld>
            <a:endParaRPr lang="en-US" b="1">
              <a:solidFill>
                <a:schemeClr val="bg1"/>
              </a:solidFill>
            </a:endParaRPr>
          </a:p>
        </p:txBody>
      </p:sp>
    </p:spTree>
    <p:extLst>
      <p:ext uri="{BB962C8B-B14F-4D97-AF65-F5344CB8AC3E}">
        <p14:creationId xmlns:p14="http://schemas.microsoft.com/office/powerpoint/2010/main" val="5203155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9AB8C1-DCF4-BA2A-0683-0955FDEAD37D}"/>
              </a:ext>
            </a:extLst>
          </p:cNvPr>
          <p:cNvSpPr>
            <a:spLocks noGrp="1"/>
          </p:cNvSpPr>
          <p:nvPr>
            <p:ph type="title"/>
          </p:nvPr>
        </p:nvSpPr>
        <p:spPr>
          <a:xfrm>
            <a:off x="838200" y="365125"/>
            <a:ext cx="10515600" cy="1325563"/>
          </a:xfrm>
        </p:spPr>
        <p:txBody>
          <a:bodyPr>
            <a:normAutofit/>
          </a:bodyPr>
          <a:lstStyle/>
          <a:p>
            <a:r>
              <a:rPr lang="en-US" sz="5400">
                <a:solidFill>
                  <a:schemeClr val="bg1"/>
                </a:solidFill>
              </a:rPr>
              <a:t>Hardware Build:</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machine with wheels on a table&#10;&#10;Description automatically generated">
            <a:extLst>
              <a:ext uri="{FF2B5EF4-FFF2-40B4-BE49-F238E27FC236}">
                <a16:creationId xmlns:a16="http://schemas.microsoft.com/office/drawing/2014/main" id="{AB307EBC-27D3-7FA0-B445-C028193E0F7B}"/>
              </a:ext>
            </a:extLst>
          </p:cNvPr>
          <p:cNvPicPr>
            <a:picLocks noGrp="1" noChangeAspect="1"/>
          </p:cNvPicPr>
          <p:nvPr>
            <p:ph idx="1"/>
          </p:nvPr>
        </p:nvPicPr>
        <p:blipFill>
          <a:blip r:embed="rId2"/>
          <a:stretch>
            <a:fillRect/>
          </a:stretch>
        </p:blipFill>
        <p:spPr>
          <a:xfrm rot="5400000">
            <a:off x="7906000" y="2397963"/>
            <a:ext cx="4114825" cy="3123157"/>
          </a:xfrm>
        </p:spPr>
      </p:pic>
      <p:pic>
        <p:nvPicPr>
          <p:cNvPr id="9" name="Picture 8" descr="A close-up of a machine&#10;&#10;Description automatically generated">
            <a:extLst>
              <a:ext uri="{FF2B5EF4-FFF2-40B4-BE49-F238E27FC236}">
                <a16:creationId xmlns:a16="http://schemas.microsoft.com/office/drawing/2014/main" id="{07498074-D46A-EE15-584F-BD83FA1E786E}"/>
              </a:ext>
            </a:extLst>
          </p:cNvPr>
          <p:cNvPicPr>
            <a:picLocks noChangeAspect="1"/>
          </p:cNvPicPr>
          <p:nvPr/>
        </p:nvPicPr>
        <p:blipFill>
          <a:blip r:embed="rId3"/>
          <a:stretch>
            <a:fillRect/>
          </a:stretch>
        </p:blipFill>
        <p:spPr>
          <a:xfrm>
            <a:off x="666028" y="1896976"/>
            <a:ext cx="3094330" cy="4114800"/>
          </a:xfrm>
          <a:prstGeom prst="rect">
            <a:avLst/>
          </a:prstGeom>
        </p:spPr>
      </p:pic>
      <p:pic>
        <p:nvPicPr>
          <p:cNvPr id="11" name="Picture 10" descr="A black and white vehicle with wheels and wires&#10;&#10;Description automatically generated">
            <a:extLst>
              <a:ext uri="{FF2B5EF4-FFF2-40B4-BE49-F238E27FC236}">
                <a16:creationId xmlns:a16="http://schemas.microsoft.com/office/drawing/2014/main" id="{2C27F14E-A6F5-C44D-B84D-7C1372D5CC1F}"/>
              </a:ext>
            </a:extLst>
          </p:cNvPr>
          <p:cNvPicPr>
            <a:picLocks noChangeAspect="1"/>
          </p:cNvPicPr>
          <p:nvPr/>
        </p:nvPicPr>
        <p:blipFill>
          <a:blip r:embed="rId4"/>
          <a:stretch>
            <a:fillRect/>
          </a:stretch>
        </p:blipFill>
        <p:spPr>
          <a:xfrm>
            <a:off x="4444713" y="1894888"/>
            <a:ext cx="3115206" cy="4114800"/>
          </a:xfrm>
          <a:prstGeom prst="rect">
            <a:avLst/>
          </a:prstGeom>
        </p:spPr>
      </p:pic>
      <p:sp>
        <p:nvSpPr>
          <p:cNvPr id="3" name="Slide Number Placeholder 2">
            <a:extLst>
              <a:ext uri="{FF2B5EF4-FFF2-40B4-BE49-F238E27FC236}">
                <a16:creationId xmlns:a16="http://schemas.microsoft.com/office/drawing/2014/main" id="{00169EBB-DFD1-45B3-D0FD-06C8C9D01C8F}"/>
              </a:ext>
            </a:extLst>
          </p:cNvPr>
          <p:cNvSpPr>
            <a:spLocks noGrp="1"/>
          </p:cNvSpPr>
          <p:nvPr>
            <p:ph type="sldNum" sz="quarter" idx="12"/>
          </p:nvPr>
        </p:nvSpPr>
        <p:spPr>
          <a:xfrm>
            <a:off x="1953" y="-815"/>
            <a:ext cx="270934" cy="348192"/>
          </a:xfrm>
        </p:spPr>
        <p:txBody>
          <a:bodyPr/>
          <a:lstStyle/>
          <a:p>
            <a:fld id="{330EA680-D336-4FF7-8B7A-9848BB0A1C32}" type="slidenum">
              <a:rPr lang="en-US" b="1" dirty="0" smtClean="0">
                <a:solidFill>
                  <a:schemeClr val="bg1"/>
                </a:solidFill>
              </a:rPr>
              <a:t>3</a:t>
            </a:fld>
            <a:endParaRPr lang="en-US" b="1">
              <a:solidFill>
                <a:schemeClr val="bg1"/>
              </a:solidFill>
            </a:endParaRPr>
          </a:p>
        </p:txBody>
      </p:sp>
    </p:spTree>
    <p:extLst>
      <p:ext uri="{BB962C8B-B14F-4D97-AF65-F5344CB8AC3E}">
        <p14:creationId xmlns:p14="http://schemas.microsoft.com/office/powerpoint/2010/main" val="1161639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424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AB8C1-DCF4-BA2A-0683-0955FDEAD37D}"/>
              </a:ext>
            </a:extLst>
          </p:cNvPr>
          <p:cNvSpPr>
            <a:spLocks noGrp="1"/>
          </p:cNvSpPr>
          <p:nvPr>
            <p:ph type="title"/>
          </p:nvPr>
        </p:nvSpPr>
        <p:spPr>
          <a:xfrm>
            <a:off x="838200" y="365125"/>
            <a:ext cx="10515600" cy="1325563"/>
          </a:xfrm>
        </p:spPr>
        <p:txBody>
          <a:bodyPr>
            <a:normAutofit/>
          </a:bodyPr>
          <a:lstStyle/>
          <a:p>
            <a:r>
              <a:rPr lang="en-US" sz="5400">
                <a:solidFill>
                  <a:schemeClr val="bg1"/>
                </a:solidFill>
              </a:rPr>
              <a:t>Assembling the Case:</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2770F992-61BE-6C60-261D-DCA9C474C221}"/>
              </a:ext>
            </a:extLst>
          </p:cNvPr>
          <p:cNvSpPr>
            <a:spLocks noGrp="1"/>
          </p:cNvSpPr>
          <p:nvPr>
            <p:ph idx="1"/>
          </p:nvPr>
        </p:nvSpPr>
        <p:spPr/>
        <p:txBody>
          <a:bodyPr vert="horz" lIns="91440" tIns="45720" rIns="91440" bIns="45720" rtlCol="0" anchor="t">
            <a:normAutofit/>
          </a:bodyPr>
          <a:lstStyle/>
          <a:p>
            <a:pPr>
              <a:lnSpc>
                <a:spcPct val="100000"/>
              </a:lnSpc>
            </a:pPr>
            <a:r>
              <a:rPr lang="en-US">
                <a:solidFill>
                  <a:schemeClr val="bg1"/>
                </a:solidFill>
              </a:rPr>
              <a:t>Assembling the case had 3 different steps</a:t>
            </a:r>
            <a:endParaRPr lang="en-US"/>
          </a:p>
          <a:p>
            <a:pPr lvl="1">
              <a:lnSpc>
                <a:spcPct val="100000"/>
              </a:lnSpc>
              <a:buFont typeface="Courier New" panose="020B0604020202020204" pitchFamily="34" charset="0"/>
              <a:buChar char="o"/>
            </a:pPr>
            <a:r>
              <a:rPr lang="en-US">
                <a:solidFill>
                  <a:schemeClr val="bg1"/>
                </a:solidFill>
              </a:rPr>
              <a:t>The main case</a:t>
            </a:r>
          </a:p>
          <a:p>
            <a:pPr lvl="2">
              <a:lnSpc>
                <a:spcPct val="100000"/>
              </a:lnSpc>
              <a:buFont typeface="Wingdings" panose="020B0604020202020204" pitchFamily="34" charset="0"/>
              <a:buChar char="§"/>
            </a:pPr>
            <a:r>
              <a:rPr lang="en-US">
                <a:solidFill>
                  <a:schemeClr val="bg1"/>
                </a:solidFill>
              </a:rPr>
              <a:t>Consists of the main box and lid</a:t>
            </a:r>
            <a:br>
              <a:rPr lang="en-US">
                <a:solidFill>
                  <a:schemeClr val="bg1"/>
                </a:solidFill>
              </a:rPr>
            </a:br>
            <a:endParaRPr lang="en-US">
              <a:solidFill>
                <a:schemeClr val="bg1"/>
              </a:solidFill>
            </a:endParaRPr>
          </a:p>
          <a:p>
            <a:pPr lvl="1">
              <a:lnSpc>
                <a:spcPct val="100000"/>
              </a:lnSpc>
              <a:buFont typeface="Courier New" panose="020B0604020202020204" pitchFamily="34" charset="0"/>
              <a:buChar char="o"/>
            </a:pPr>
            <a:r>
              <a:rPr lang="en-US">
                <a:solidFill>
                  <a:schemeClr val="bg1"/>
                </a:solidFill>
              </a:rPr>
              <a:t>The suspension</a:t>
            </a:r>
          </a:p>
          <a:p>
            <a:pPr lvl="2">
              <a:lnSpc>
                <a:spcPct val="100000"/>
              </a:lnSpc>
              <a:buFont typeface="Wingdings" panose="020B0604020202020204" pitchFamily="34" charset="0"/>
              <a:buChar char="§"/>
            </a:pPr>
            <a:r>
              <a:rPr lang="en-US">
                <a:solidFill>
                  <a:schemeClr val="bg1"/>
                </a:solidFill>
              </a:rPr>
              <a:t>Shock absorbers, suspension arms</a:t>
            </a:r>
          </a:p>
          <a:p>
            <a:pPr marL="914400" lvl="2" indent="0">
              <a:lnSpc>
                <a:spcPct val="100000"/>
              </a:lnSpc>
              <a:buNone/>
            </a:pPr>
            <a:endParaRPr lang="en-US">
              <a:solidFill>
                <a:schemeClr val="bg1"/>
              </a:solidFill>
            </a:endParaRPr>
          </a:p>
          <a:p>
            <a:pPr lvl="1">
              <a:lnSpc>
                <a:spcPct val="100000"/>
              </a:lnSpc>
              <a:buFont typeface="Courier New" panose="020B0604020202020204" pitchFamily="34" charset="0"/>
              <a:buChar char="o"/>
            </a:pPr>
            <a:r>
              <a:rPr lang="en-US">
                <a:solidFill>
                  <a:schemeClr val="bg1"/>
                </a:solidFill>
              </a:rPr>
              <a:t>And the motors</a:t>
            </a:r>
          </a:p>
          <a:p>
            <a:pPr lvl="2">
              <a:lnSpc>
                <a:spcPct val="100000"/>
              </a:lnSpc>
              <a:buFont typeface="Wingdings" panose="020B0604020202020204" pitchFamily="34" charset="0"/>
              <a:buChar char="§"/>
            </a:pPr>
            <a:r>
              <a:rPr lang="en-US">
                <a:solidFill>
                  <a:schemeClr val="bg1"/>
                </a:solidFill>
              </a:rPr>
              <a:t>Motors, motor  mounting boxes, wheel hubs, and wheels</a:t>
            </a:r>
          </a:p>
        </p:txBody>
      </p:sp>
      <p:sp>
        <p:nvSpPr>
          <p:cNvPr id="3" name="Slide Number Placeholder 2">
            <a:extLst>
              <a:ext uri="{FF2B5EF4-FFF2-40B4-BE49-F238E27FC236}">
                <a16:creationId xmlns:a16="http://schemas.microsoft.com/office/drawing/2014/main" id="{1E8D4FD9-83C2-CE04-1494-611DAC5D7995}"/>
              </a:ext>
            </a:extLst>
          </p:cNvPr>
          <p:cNvSpPr>
            <a:spLocks noGrp="1"/>
          </p:cNvSpPr>
          <p:nvPr>
            <p:ph type="sldNum" sz="quarter" idx="12"/>
          </p:nvPr>
        </p:nvSpPr>
        <p:spPr>
          <a:xfrm>
            <a:off x="-1471" y="3276"/>
            <a:ext cx="294526" cy="339440"/>
          </a:xfrm>
        </p:spPr>
        <p:txBody>
          <a:bodyPr/>
          <a:lstStyle/>
          <a:p>
            <a:r>
              <a:rPr lang="en-US" b="1" dirty="0">
                <a:solidFill>
                  <a:schemeClr val="bg1"/>
                </a:solidFill>
              </a:rPr>
              <a:t>4</a:t>
            </a:r>
          </a:p>
        </p:txBody>
      </p:sp>
    </p:spTree>
    <p:extLst>
      <p:ext uri="{BB962C8B-B14F-4D97-AF65-F5344CB8AC3E}">
        <p14:creationId xmlns:p14="http://schemas.microsoft.com/office/powerpoint/2010/main" val="15114032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383838"/>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9AB8C1-DCF4-BA2A-0683-0955FDEAD37D}"/>
              </a:ext>
            </a:extLst>
          </p:cNvPr>
          <p:cNvSpPr>
            <a:spLocks noGrp="1"/>
          </p:cNvSpPr>
          <p:nvPr>
            <p:ph type="title"/>
          </p:nvPr>
        </p:nvSpPr>
        <p:spPr>
          <a:xfrm>
            <a:off x="640080" y="325369"/>
            <a:ext cx="4368602" cy="1956841"/>
          </a:xfrm>
        </p:spPr>
        <p:txBody>
          <a:bodyPr anchor="b">
            <a:normAutofit/>
          </a:bodyPr>
          <a:lstStyle/>
          <a:p>
            <a:r>
              <a:rPr lang="en-US" sz="4200">
                <a:solidFill>
                  <a:schemeClr val="bg1"/>
                </a:solidFill>
              </a:rPr>
              <a:t>Electronic Component Assembly:</a:t>
            </a:r>
          </a:p>
        </p:txBody>
      </p:sp>
      <p:sp>
        <p:nvSpPr>
          <p:cNvPr id="1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9B57A7E1-80A3-E6B8-218F-EC397940997C}"/>
              </a:ext>
            </a:extLst>
          </p:cNvPr>
          <p:cNvSpPr>
            <a:spLocks noGrp="1"/>
          </p:cNvSpPr>
          <p:nvPr>
            <p:ph idx="1"/>
          </p:nvPr>
        </p:nvSpPr>
        <p:spPr>
          <a:xfrm>
            <a:off x="640080" y="2872899"/>
            <a:ext cx="4243589" cy="3320668"/>
          </a:xfrm>
        </p:spPr>
        <p:txBody>
          <a:bodyPr vert="horz" lIns="91440" tIns="45720" rIns="91440" bIns="45720" rtlCol="0" anchor="t">
            <a:normAutofit/>
          </a:bodyPr>
          <a:lstStyle/>
          <a:p>
            <a:r>
              <a:rPr lang="en-US" sz="1900">
                <a:solidFill>
                  <a:schemeClr val="bg1"/>
                </a:solidFill>
              </a:rPr>
              <a:t>Navio and its connections </a:t>
            </a:r>
          </a:p>
          <a:p>
            <a:pPr lvl="1"/>
            <a:r>
              <a:rPr lang="en-US" sz="1900">
                <a:solidFill>
                  <a:schemeClr val="bg1"/>
                </a:solidFill>
              </a:rPr>
              <a:t>GPS antenna, telemetry radio, Remote Control Receiver</a:t>
            </a:r>
          </a:p>
          <a:p>
            <a:pPr lvl="1"/>
            <a:endParaRPr lang="en-US" sz="1900">
              <a:solidFill>
                <a:schemeClr val="bg1"/>
              </a:solidFill>
            </a:endParaRPr>
          </a:p>
          <a:p>
            <a:r>
              <a:rPr lang="en-US" sz="1900">
                <a:solidFill>
                  <a:schemeClr val="bg1"/>
                </a:solidFill>
              </a:rPr>
              <a:t>Motor drivers </a:t>
            </a:r>
          </a:p>
          <a:p>
            <a:pPr lvl="1"/>
            <a:r>
              <a:rPr lang="en-US" sz="1900">
                <a:solidFill>
                  <a:schemeClr val="bg1"/>
                </a:solidFill>
              </a:rPr>
              <a:t>Cable splitter, XT60 adapter</a:t>
            </a:r>
          </a:p>
          <a:p>
            <a:pPr lvl="1"/>
            <a:endParaRPr lang="en-US" sz="1900">
              <a:solidFill>
                <a:schemeClr val="bg1"/>
              </a:solidFill>
            </a:endParaRPr>
          </a:p>
          <a:p>
            <a:r>
              <a:rPr lang="en-US" sz="1900">
                <a:solidFill>
                  <a:schemeClr val="bg1"/>
                </a:solidFill>
              </a:rPr>
              <a:t>Power module </a:t>
            </a:r>
          </a:p>
          <a:p>
            <a:pPr lvl="1"/>
            <a:r>
              <a:rPr lang="en-US" sz="1900">
                <a:solidFill>
                  <a:schemeClr val="bg1"/>
                </a:solidFill>
              </a:rPr>
              <a:t>Power switch</a:t>
            </a:r>
          </a:p>
        </p:txBody>
      </p:sp>
      <p:pic>
        <p:nvPicPr>
          <p:cNvPr id="11" name="Picture 10" descr="A machine with wheels and wires&#10;&#10;Description automatically generated">
            <a:extLst>
              <a:ext uri="{FF2B5EF4-FFF2-40B4-BE49-F238E27FC236}">
                <a16:creationId xmlns:a16="http://schemas.microsoft.com/office/drawing/2014/main" id="{966A758F-9262-8594-892F-FD79F858A9AA}"/>
              </a:ext>
            </a:extLst>
          </p:cNvPr>
          <p:cNvPicPr>
            <a:picLocks noChangeAspect="1"/>
          </p:cNvPicPr>
          <p:nvPr/>
        </p:nvPicPr>
        <p:blipFill rotWithShape="1">
          <a:blip r:embed="rId3"/>
          <a:srcRect t="19600" r="-1" b="24319"/>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Slide Number Placeholder 2">
            <a:extLst>
              <a:ext uri="{FF2B5EF4-FFF2-40B4-BE49-F238E27FC236}">
                <a16:creationId xmlns:a16="http://schemas.microsoft.com/office/drawing/2014/main" id="{D8EF44A4-73C8-CCED-2547-A40992E013C7}"/>
              </a:ext>
            </a:extLst>
          </p:cNvPr>
          <p:cNvSpPr>
            <a:spLocks noGrp="1"/>
          </p:cNvSpPr>
          <p:nvPr>
            <p:ph type="sldNum" sz="quarter" idx="12"/>
          </p:nvPr>
        </p:nvSpPr>
        <p:spPr>
          <a:xfrm>
            <a:off x="2569" y="3496"/>
            <a:ext cx="246580" cy="245260"/>
          </a:xfrm>
        </p:spPr>
        <p:txBody>
          <a:bodyPr>
            <a:normAutofit fontScale="92500" lnSpcReduction="10000"/>
          </a:bodyPr>
          <a:lstStyle/>
          <a:p>
            <a:pPr>
              <a:spcAft>
                <a:spcPts val="600"/>
              </a:spcAft>
            </a:pPr>
            <a:r>
              <a:rPr lang="en-US" b="1" dirty="0">
                <a:solidFill>
                  <a:srgbClr val="FFFFFF"/>
                </a:solidFill>
              </a:rPr>
              <a:t>5</a:t>
            </a:r>
          </a:p>
        </p:txBody>
      </p:sp>
    </p:spTree>
    <p:extLst>
      <p:ext uri="{BB962C8B-B14F-4D97-AF65-F5344CB8AC3E}">
        <p14:creationId xmlns:p14="http://schemas.microsoft.com/office/powerpoint/2010/main" val="1803736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545454"/>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9AB8C1-DCF4-BA2A-0683-0955FDEAD37D}"/>
              </a:ext>
            </a:extLst>
          </p:cNvPr>
          <p:cNvSpPr>
            <a:spLocks noGrp="1"/>
          </p:cNvSpPr>
          <p:nvPr>
            <p:ph type="title"/>
          </p:nvPr>
        </p:nvSpPr>
        <p:spPr>
          <a:xfrm>
            <a:off x="838200" y="365125"/>
            <a:ext cx="10515600" cy="1325563"/>
          </a:xfrm>
        </p:spPr>
        <p:txBody>
          <a:bodyPr>
            <a:normAutofit/>
          </a:bodyPr>
          <a:lstStyle/>
          <a:p>
            <a:r>
              <a:rPr lang="en-US" sz="5400">
                <a:solidFill>
                  <a:schemeClr val="bg1"/>
                </a:solidFill>
              </a:rPr>
              <a:t>Troubleshooting:</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hand holding a black and red wire&#10;&#10;Description automatically generated">
            <a:extLst>
              <a:ext uri="{FF2B5EF4-FFF2-40B4-BE49-F238E27FC236}">
                <a16:creationId xmlns:a16="http://schemas.microsoft.com/office/drawing/2014/main" id="{56D7F8F3-047F-E11C-113B-DB67CBDAA84F}"/>
              </a:ext>
            </a:extLst>
          </p:cNvPr>
          <p:cNvPicPr>
            <a:picLocks noGrp="1" noChangeAspect="1"/>
          </p:cNvPicPr>
          <p:nvPr>
            <p:ph idx="1"/>
          </p:nvPr>
        </p:nvPicPr>
        <p:blipFill>
          <a:blip r:embed="rId3"/>
          <a:stretch>
            <a:fillRect/>
          </a:stretch>
        </p:blipFill>
        <p:spPr>
          <a:xfrm>
            <a:off x="1103097" y="1930009"/>
            <a:ext cx="3263503" cy="4351338"/>
          </a:xfrm>
        </p:spPr>
      </p:pic>
      <p:sp>
        <p:nvSpPr>
          <p:cNvPr id="6" name="TextBox 5">
            <a:extLst>
              <a:ext uri="{FF2B5EF4-FFF2-40B4-BE49-F238E27FC236}">
                <a16:creationId xmlns:a16="http://schemas.microsoft.com/office/drawing/2014/main" id="{F6EB8060-EBF9-FE66-3351-8FD2AC28F9C1}"/>
              </a:ext>
            </a:extLst>
          </p:cNvPr>
          <p:cNvSpPr txBox="1"/>
          <p:nvPr/>
        </p:nvSpPr>
        <p:spPr>
          <a:xfrm>
            <a:off x="4693085" y="1929009"/>
            <a:ext cx="6521882"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FFFF"/>
                </a:solidFill>
              </a:rPr>
              <a:t>What went wrong? </a:t>
            </a:r>
          </a:p>
          <a:p>
            <a:pPr marL="285750" indent="-285750">
              <a:buFont typeface="Calibri"/>
              <a:buChar char="-"/>
            </a:pPr>
            <a:endParaRPr lang="en-US">
              <a:solidFill>
                <a:srgbClr val="FFFFFF"/>
              </a:solidFill>
            </a:endParaRPr>
          </a:p>
          <a:p>
            <a:pPr marL="285750" indent="-285750">
              <a:buFont typeface="Calibri"/>
              <a:buChar char="-"/>
            </a:pPr>
            <a:r>
              <a:rPr lang="en-US">
                <a:solidFill>
                  <a:srgbClr val="FFFFFF"/>
                </a:solidFill>
              </a:rPr>
              <a:t>Female Bullet connector one of the wires needed to be re-clamped </a:t>
            </a:r>
          </a:p>
          <a:p>
            <a:pPr marL="285750" indent="-285750">
              <a:buFont typeface="Calibri"/>
              <a:buChar char="-"/>
            </a:pPr>
            <a:endParaRPr lang="en-US">
              <a:solidFill>
                <a:srgbClr val="FFFFFF"/>
              </a:solidFill>
            </a:endParaRPr>
          </a:p>
          <a:p>
            <a:pPr marL="285750" indent="-285750">
              <a:buFont typeface="Calibri"/>
              <a:buChar char="-"/>
            </a:pPr>
            <a:r>
              <a:rPr lang="en-US">
                <a:solidFill>
                  <a:srgbClr val="FFFFFF"/>
                </a:solidFill>
              </a:rPr>
              <a:t>Screws Around Motor were rubbing against wheel , not allowing wheels to rotate </a:t>
            </a:r>
          </a:p>
          <a:p>
            <a:pPr marL="285750" indent="-285750">
              <a:buFont typeface="Calibri"/>
              <a:buChar char="-"/>
            </a:pPr>
            <a:endParaRPr lang="en-US">
              <a:solidFill>
                <a:srgbClr val="FFFFFF"/>
              </a:solidFill>
            </a:endParaRPr>
          </a:p>
          <a:p>
            <a:pPr marL="285750" indent="-285750">
              <a:buFont typeface="Calibri"/>
              <a:buChar char="-"/>
            </a:pPr>
            <a:r>
              <a:rPr lang="en-US">
                <a:solidFill>
                  <a:srgbClr val="FFFFFF"/>
                </a:solidFill>
              </a:rPr>
              <a:t>Wheel hub keys started to strip, resulting in under tightened bolts causing entire wheel to fall off occasionally.</a:t>
            </a:r>
          </a:p>
        </p:txBody>
      </p:sp>
      <p:sp>
        <p:nvSpPr>
          <p:cNvPr id="3" name="Slide Number Placeholder 2">
            <a:extLst>
              <a:ext uri="{FF2B5EF4-FFF2-40B4-BE49-F238E27FC236}">
                <a16:creationId xmlns:a16="http://schemas.microsoft.com/office/drawing/2014/main" id="{076C9496-070D-4B8F-7428-A3FECFDADC64}"/>
              </a:ext>
            </a:extLst>
          </p:cNvPr>
          <p:cNvSpPr>
            <a:spLocks noGrp="1"/>
          </p:cNvSpPr>
          <p:nvPr>
            <p:ph type="sldNum" sz="quarter" idx="12"/>
          </p:nvPr>
        </p:nvSpPr>
        <p:spPr>
          <a:xfrm>
            <a:off x="-1472" y="-13848"/>
            <a:ext cx="243156" cy="373687"/>
          </a:xfrm>
        </p:spPr>
        <p:txBody>
          <a:bodyPr/>
          <a:lstStyle/>
          <a:p>
            <a:r>
              <a:rPr lang="en-US" b="1" dirty="0">
                <a:solidFill>
                  <a:schemeClr val="bg1"/>
                </a:solidFill>
              </a:rPr>
              <a:t>6</a:t>
            </a:r>
          </a:p>
        </p:txBody>
      </p:sp>
    </p:spTree>
    <p:extLst>
      <p:ext uri="{BB962C8B-B14F-4D97-AF65-F5344CB8AC3E}">
        <p14:creationId xmlns:p14="http://schemas.microsoft.com/office/powerpoint/2010/main" val="16963669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D93E535-EE47-6F3A-8441-EA6D21E3E5C5}"/>
              </a:ext>
            </a:extLst>
          </p:cNvPr>
          <p:cNvSpPr txBox="1"/>
          <p:nvPr/>
        </p:nvSpPr>
        <p:spPr>
          <a:xfrm>
            <a:off x="778701" y="632564"/>
            <a:ext cx="1075985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a:t>Avionics Configuration</a:t>
            </a:r>
            <a:endParaRPr lang="en-US" err="1"/>
          </a:p>
        </p:txBody>
      </p:sp>
      <p:sp>
        <p:nvSpPr>
          <p:cNvPr id="12" name="TextBox 11">
            <a:extLst>
              <a:ext uri="{FF2B5EF4-FFF2-40B4-BE49-F238E27FC236}">
                <a16:creationId xmlns:a16="http://schemas.microsoft.com/office/drawing/2014/main" id="{B2515941-1A90-F002-6FCA-6F57915F3153}"/>
              </a:ext>
            </a:extLst>
          </p:cNvPr>
          <p:cNvSpPr txBox="1"/>
          <p:nvPr/>
        </p:nvSpPr>
        <p:spPr>
          <a:xfrm>
            <a:off x="563000" y="1994335"/>
            <a:ext cx="5154458" cy="424731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 – Download Etcher</a:t>
            </a:r>
          </a:p>
          <a:p>
            <a:pPr marL="742950" lvl="1" indent="-285750">
              <a:buFont typeface="Wingdings"/>
              <a:buChar char="Ø"/>
            </a:pPr>
            <a:r>
              <a:rPr lang="en-US"/>
              <a:t>Used to put Raspbian onto SD card</a:t>
            </a:r>
          </a:p>
          <a:p>
            <a:pPr marL="742950" lvl="1" indent="-285750">
              <a:buFont typeface="Wingdings"/>
              <a:buChar char="Ø"/>
            </a:pPr>
            <a:endParaRPr lang="en-US"/>
          </a:p>
          <a:p>
            <a:r>
              <a:rPr lang="en-US"/>
              <a:t>2 – Configure the software configurations</a:t>
            </a:r>
          </a:p>
          <a:p>
            <a:pPr marL="742950" lvl="1" indent="-285750">
              <a:buFont typeface="Wingdings"/>
              <a:buChar char="Ø"/>
            </a:pPr>
            <a:r>
              <a:rPr lang="en-US"/>
              <a:t>Done by connecting a keyboard and mouse to the </a:t>
            </a:r>
            <a:r>
              <a:rPr lang="en-US" err="1"/>
              <a:t>Navio</a:t>
            </a:r>
            <a:r>
              <a:rPr lang="en-US"/>
              <a:t> 2</a:t>
            </a:r>
          </a:p>
          <a:p>
            <a:pPr marL="742950" lvl="1" indent="-285750">
              <a:buFont typeface="Wingdings"/>
              <a:buChar char="Ø"/>
            </a:pPr>
            <a:endParaRPr lang="en-US"/>
          </a:p>
          <a:p>
            <a:r>
              <a:rPr lang="en-US"/>
              <a:t>3 – Telemetry configurations</a:t>
            </a:r>
          </a:p>
          <a:p>
            <a:pPr marL="742950" lvl="1" indent="-285750">
              <a:buFont typeface="Wingdings"/>
              <a:buChar char="Ø"/>
            </a:pPr>
            <a:r>
              <a:rPr lang="en-US"/>
              <a:t>Configures flight controllers to operate with our radios</a:t>
            </a:r>
          </a:p>
          <a:p>
            <a:pPr marL="742950" lvl="1" indent="-285750">
              <a:buFont typeface="Wingdings"/>
              <a:buChar char="Ø"/>
            </a:pPr>
            <a:endParaRPr lang="en-US"/>
          </a:p>
          <a:p>
            <a:r>
              <a:rPr lang="en-US"/>
              <a:t>4 – Mission Planner Configuration</a:t>
            </a:r>
          </a:p>
          <a:p>
            <a:pPr marL="800100" lvl="1" indent="-342900">
              <a:buFont typeface="Wingdings"/>
              <a:buChar char="Ø"/>
            </a:pPr>
            <a:r>
              <a:rPr lang="en-US"/>
              <a:t>Control Station that relays information to user</a:t>
            </a:r>
          </a:p>
          <a:p>
            <a:pPr lvl="2"/>
            <a:endParaRPr lang="en-US"/>
          </a:p>
        </p:txBody>
      </p:sp>
      <p:pic>
        <p:nvPicPr>
          <p:cNvPr id="13" name="Picture 12" descr="A screenshot of a computer&#10;&#10;Description automatically generated">
            <a:extLst>
              <a:ext uri="{FF2B5EF4-FFF2-40B4-BE49-F238E27FC236}">
                <a16:creationId xmlns:a16="http://schemas.microsoft.com/office/drawing/2014/main" id="{DCBA3348-89C2-11BE-1602-9231B99A664F}"/>
              </a:ext>
            </a:extLst>
          </p:cNvPr>
          <p:cNvPicPr>
            <a:picLocks noChangeAspect="1"/>
          </p:cNvPicPr>
          <p:nvPr/>
        </p:nvPicPr>
        <p:blipFill>
          <a:blip r:embed="rId2"/>
          <a:stretch>
            <a:fillRect/>
          </a:stretch>
        </p:blipFill>
        <p:spPr>
          <a:xfrm>
            <a:off x="6098870" y="1922159"/>
            <a:ext cx="3230150" cy="4527246"/>
          </a:xfrm>
          <a:prstGeom prst="rect">
            <a:avLst/>
          </a:prstGeom>
        </p:spPr>
      </p:pic>
      <p:pic>
        <p:nvPicPr>
          <p:cNvPr id="17" name="Content Placeholder 5" descr="A screenshot of a computer&#10;&#10;Description automatically generated">
            <a:extLst>
              <a:ext uri="{FF2B5EF4-FFF2-40B4-BE49-F238E27FC236}">
                <a16:creationId xmlns:a16="http://schemas.microsoft.com/office/drawing/2014/main" id="{93B7B7FE-D7FA-5E3C-E304-9D97C750B237}"/>
              </a:ext>
            </a:extLst>
          </p:cNvPr>
          <p:cNvPicPr>
            <a:picLocks noChangeAspect="1"/>
          </p:cNvPicPr>
          <p:nvPr/>
        </p:nvPicPr>
        <p:blipFill>
          <a:blip r:embed="rId3"/>
          <a:stretch>
            <a:fillRect/>
          </a:stretch>
        </p:blipFill>
        <p:spPr>
          <a:xfrm>
            <a:off x="9710432" y="2060594"/>
            <a:ext cx="1810753" cy="4114800"/>
          </a:xfrm>
          <a:prstGeom prst="rect">
            <a:avLst/>
          </a:prstGeom>
        </p:spPr>
      </p:pic>
      <p:sp>
        <p:nvSpPr>
          <p:cNvPr id="2" name="Slide Number Placeholder 1">
            <a:extLst>
              <a:ext uri="{FF2B5EF4-FFF2-40B4-BE49-F238E27FC236}">
                <a16:creationId xmlns:a16="http://schemas.microsoft.com/office/drawing/2014/main" id="{2EEB441E-5332-CDA1-0A00-65B75012052C}"/>
              </a:ext>
            </a:extLst>
          </p:cNvPr>
          <p:cNvSpPr>
            <a:spLocks noGrp="1"/>
          </p:cNvSpPr>
          <p:nvPr>
            <p:ph type="sldNum" sz="quarter" idx="12"/>
          </p:nvPr>
        </p:nvSpPr>
        <p:spPr>
          <a:xfrm>
            <a:off x="-1471" y="3277"/>
            <a:ext cx="260279" cy="399371"/>
          </a:xfrm>
        </p:spPr>
        <p:txBody>
          <a:bodyPr/>
          <a:lstStyle/>
          <a:p>
            <a:r>
              <a:rPr lang="en-US" b="1" dirty="0">
                <a:solidFill>
                  <a:schemeClr val="tx1">
                    <a:lumMod val="95000"/>
                    <a:lumOff val="5000"/>
                  </a:schemeClr>
                </a:solidFill>
              </a:rPr>
              <a:t>7</a:t>
            </a:r>
          </a:p>
        </p:txBody>
      </p:sp>
    </p:spTree>
    <p:extLst>
      <p:ext uri="{BB962C8B-B14F-4D97-AF65-F5344CB8AC3E}">
        <p14:creationId xmlns:p14="http://schemas.microsoft.com/office/powerpoint/2010/main" val="3910759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D93E535-EE47-6F3A-8441-EA6D21E3E5C5}"/>
              </a:ext>
            </a:extLst>
          </p:cNvPr>
          <p:cNvSpPr txBox="1"/>
          <p:nvPr/>
        </p:nvSpPr>
        <p:spPr>
          <a:xfrm>
            <a:off x="778701" y="632564"/>
            <a:ext cx="10759857"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5400"/>
              <a:t>Avionics Configuration</a:t>
            </a:r>
            <a:endParaRPr lang="en-US" err="1"/>
          </a:p>
        </p:txBody>
      </p:sp>
      <p:pic>
        <p:nvPicPr>
          <p:cNvPr id="7" name="Picture 6" descr="A screenshot of a computer&#10;&#10;Description automatically generated">
            <a:extLst>
              <a:ext uri="{FF2B5EF4-FFF2-40B4-BE49-F238E27FC236}">
                <a16:creationId xmlns:a16="http://schemas.microsoft.com/office/drawing/2014/main" id="{2033225B-3797-67D6-BFD1-A4E1680B6A4C}"/>
              </a:ext>
            </a:extLst>
          </p:cNvPr>
          <p:cNvPicPr>
            <a:picLocks noChangeAspect="1"/>
          </p:cNvPicPr>
          <p:nvPr/>
        </p:nvPicPr>
        <p:blipFill>
          <a:blip r:embed="rId2"/>
          <a:stretch>
            <a:fillRect/>
          </a:stretch>
        </p:blipFill>
        <p:spPr>
          <a:xfrm>
            <a:off x="5568683" y="1971394"/>
            <a:ext cx="4569580" cy="2905121"/>
          </a:xfrm>
          <a:prstGeom prst="rect">
            <a:avLst/>
          </a:prstGeom>
        </p:spPr>
      </p:pic>
      <p:pic>
        <p:nvPicPr>
          <p:cNvPr id="12" name="Content Placeholder 4" descr="A screenshot of a graph&#10;&#10;Description automatically generated">
            <a:extLst>
              <a:ext uri="{FF2B5EF4-FFF2-40B4-BE49-F238E27FC236}">
                <a16:creationId xmlns:a16="http://schemas.microsoft.com/office/drawing/2014/main" id="{1133637E-A854-A465-A62D-B84334F0BFB3}"/>
              </a:ext>
            </a:extLst>
          </p:cNvPr>
          <p:cNvPicPr>
            <a:picLocks noChangeAspect="1"/>
          </p:cNvPicPr>
          <p:nvPr/>
        </p:nvPicPr>
        <p:blipFill>
          <a:blip r:embed="rId3"/>
          <a:stretch>
            <a:fillRect/>
          </a:stretch>
        </p:blipFill>
        <p:spPr>
          <a:xfrm>
            <a:off x="8293709" y="3592245"/>
            <a:ext cx="3695664" cy="2962650"/>
          </a:xfrm>
          <a:prstGeom prst="rect">
            <a:avLst/>
          </a:prstGeom>
        </p:spPr>
      </p:pic>
      <p:sp>
        <p:nvSpPr>
          <p:cNvPr id="15" name="TextBox 14">
            <a:extLst>
              <a:ext uri="{FF2B5EF4-FFF2-40B4-BE49-F238E27FC236}">
                <a16:creationId xmlns:a16="http://schemas.microsoft.com/office/drawing/2014/main" id="{3A3AD5C1-210B-C630-54B6-C7418D222CC8}"/>
              </a:ext>
            </a:extLst>
          </p:cNvPr>
          <p:cNvSpPr txBox="1"/>
          <p:nvPr/>
        </p:nvSpPr>
        <p:spPr>
          <a:xfrm>
            <a:off x="342347" y="1976782"/>
            <a:ext cx="5095459" cy="480131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5 – Setup Mission planner using Telemetry</a:t>
            </a:r>
          </a:p>
          <a:p>
            <a:pPr marL="742950" lvl="1" indent="-285750">
              <a:buFont typeface="Wingdings"/>
              <a:buChar char="Ø"/>
            </a:pPr>
            <a:r>
              <a:rPr lang="en-US"/>
              <a:t>Here we will connect radios by setting their Net IDs equal </a:t>
            </a:r>
          </a:p>
          <a:p>
            <a:endParaRPr lang="en-US"/>
          </a:p>
          <a:p>
            <a:pPr>
              <a:buFont typeface="Wingdings"/>
            </a:pPr>
            <a:r>
              <a:rPr lang="en-US"/>
              <a:t>6 – Adjusting parameters</a:t>
            </a:r>
          </a:p>
          <a:p>
            <a:pPr marL="742950" lvl="1" indent="-285750">
              <a:buFont typeface="Wingdings"/>
              <a:buChar char="Ø"/>
            </a:pPr>
            <a:r>
              <a:rPr lang="en-US"/>
              <a:t>These need to be adjusted so that we are correctly testing our data</a:t>
            </a:r>
          </a:p>
          <a:p>
            <a:pPr>
              <a:buFont typeface="Wingdings"/>
            </a:pPr>
            <a:endParaRPr lang="en-US"/>
          </a:p>
          <a:p>
            <a:pPr>
              <a:buFont typeface="Wingdings"/>
            </a:pPr>
            <a:r>
              <a:rPr lang="en-US"/>
              <a:t>7 – Calibration</a:t>
            </a:r>
          </a:p>
          <a:p>
            <a:pPr marL="742950" lvl="1" indent="-285750">
              <a:buFont typeface="Wingdings"/>
              <a:buChar char="Ø"/>
            </a:pPr>
            <a:r>
              <a:rPr lang="en-US"/>
              <a:t>Needs to be done in order for the accelerometer to identify information</a:t>
            </a:r>
          </a:p>
          <a:p>
            <a:pPr>
              <a:buFont typeface="Wingdings"/>
            </a:pPr>
            <a:endParaRPr lang="en-US"/>
          </a:p>
          <a:p>
            <a:r>
              <a:rPr lang="en-US"/>
              <a:t>8 – Creating waypoints</a:t>
            </a:r>
          </a:p>
          <a:p>
            <a:pPr marL="742950" lvl="1" indent="-285750">
              <a:buFont typeface="Wingdings"/>
              <a:buChar char="Ø"/>
            </a:pPr>
            <a:r>
              <a:rPr lang="en-US"/>
              <a:t>Represents the path vehicle will follow during autonomous testing</a:t>
            </a:r>
          </a:p>
          <a:p>
            <a:endParaRPr lang="en-US"/>
          </a:p>
          <a:p>
            <a:r>
              <a:rPr lang="en-US"/>
              <a:t>9 – Data Extraction -&gt;</a:t>
            </a:r>
          </a:p>
        </p:txBody>
      </p:sp>
      <p:sp>
        <p:nvSpPr>
          <p:cNvPr id="2" name="Slide Number Placeholder 1">
            <a:extLst>
              <a:ext uri="{FF2B5EF4-FFF2-40B4-BE49-F238E27FC236}">
                <a16:creationId xmlns:a16="http://schemas.microsoft.com/office/drawing/2014/main" id="{0FC61F77-1F5C-1AAA-006E-D2F0D0F47907}"/>
              </a:ext>
            </a:extLst>
          </p:cNvPr>
          <p:cNvSpPr>
            <a:spLocks noGrp="1"/>
          </p:cNvSpPr>
          <p:nvPr>
            <p:ph type="sldNum" sz="quarter" idx="12"/>
          </p:nvPr>
        </p:nvSpPr>
        <p:spPr>
          <a:xfrm>
            <a:off x="-1471" y="3276"/>
            <a:ext cx="234594" cy="202452"/>
          </a:xfrm>
        </p:spPr>
        <p:txBody>
          <a:bodyPr/>
          <a:lstStyle/>
          <a:p>
            <a:r>
              <a:rPr lang="en-US" b="1" dirty="0">
                <a:solidFill>
                  <a:schemeClr val="tx1"/>
                </a:solidFill>
              </a:rPr>
              <a:t>8</a:t>
            </a:r>
          </a:p>
        </p:txBody>
      </p:sp>
    </p:spTree>
    <p:extLst>
      <p:ext uri="{BB962C8B-B14F-4D97-AF65-F5344CB8AC3E}">
        <p14:creationId xmlns:p14="http://schemas.microsoft.com/office/powerpoint/2010/main" val="1951555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1D1D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3819E1-4F11-762A-38BD-5BA2BF079451}"/>
              </a:ext>
            </a:extLst>
          </p:cNvPr>
          <p:cNvSpPr>
            <a:spLocks noGrp="1"/>
          </p:cNvSpPr>
          <p:nvPr>
            <p:ph type="title"/>
          </p:nvPr>
        </p:nvSpPr>
        <p:spPr>
          <a:xfrm>
            <a:off x="838200" y="365125"/>
            <a:ext cx="10515600" cy="1325563"/>
          </a:xfrm>
        </p:spPr>
        <p:txBody>
          <a:bodyPr>
            <a:normAutofit/>
          </a:bodyPr>
          <a:lstStyle/>
          <a:p>
            <a:r>
              <a:rPr lang="en-US" sz="5400"/>
              <a:t>Weather Data Ground Truth:</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Content Placeholder 3">
            <a:extLst>
              <a:ext uri="{FF2B5EF4-FFF2-40B4-BE49-F238E27FC236}">
                <a16:creationId xmlns:a16="http://schemas.microsoft.com/office/drawing/2014/main" id="{A4600C39-A9AB-4EBD-0DFE-B28B4627D421}"/>
              </a:ext>
            </a:extLst>
          </p:cNvPr>
          <p:cNvGraphicFramePr>
            <a:graphicFrameLocks noGrp="1"/>
          </p:cNvGraphicFramePr>
          <p:nvPr>
            <p:ph idx="1"/>
            <p:extLst>
              <p:ext uri="{D42A27DB-BD31-4B8C-83A1-F6EECF244321}">
                <p14:modId xmlns:p14="http://schemas.microsoft.com/office/powerpoint/2010/main" val="1635737663"/>
              </p:ext>
            </p:extLst>
          </p:nvPr>
        </p:nvGraphicFramePr>
        <p:xfrm>
          <a:off x="290245" y="2133600"/>
          <a:ext cx="4373129" cy="1205462"/>
        </p:xfrm>
        <a:graphic>
          <a:graphicData uri="http://schemas.openxmlformats.org/drawingml/2006/table">
            <a:tbl>
              <a:tblPr firstRow="1" bandRow="1">
                <a:tableStyleId>{5C22544A-7EE6-4342-B048-85BDC9FD1C3A}</a:tableStyleId>
              </a:tblPr>
              <a:tblGrid>
                <a:gridCol w="4373129">
                  <a:extLst>
                    <a:ext uri="{9D8B030D-6E8A-4147-A177-3AD203B41FA5}">
                      <a16:colId xmlns:a16="http://schemas.microsoft.com/office/drawing/2014/main" val="486710284"/>
                    </a:ext>
                  </a:extLst>
                </a:gridCol>
              </a:tblGrid>
              <a:tr h="602731">
                <a:tc>
                  <a:txBody>
                    <a:bodyPr/>
                    <a:lstStyle/>
                    <a:p>
                      <a:r>
                        <a:rPr lang="en-US"/>
                        <a:t>The Weather Channel/ Google Earth</a:t>
                      </a:r>
                    </a:p>
                  </a:txBody>
                  <a:tcPr/>
                </a:tc>
                <a:extLst>
                  <a:ext uri="{0D108BD9-81ED-4DB2-BD59-A6C34878D82A}">
                    <a16:rowId xmlns:a16="http://schemas.microsoft.com/office/drawing/2014/main" val="1748290713"/>
                  </a:ext>
                </a:extLst>
              </a:tr>
              <a:tr h="602731">
                <a:tc>
                  <a:txBody>
                    <a:bodyPr/>
                    <a:lstStyle/>
                    <a:p>
                      <a:pPr lvl="0">
                        <a:buNone/>
                      </a:pPr>
                      <a:endParaRPr lang="en-US"/>
                    </a:p>
                  </a:txBody>
                  <a:tcPr/>
                </a:tc>
                <a:extLst>
                  <a:ext uri="{0D108BD9-81ED-4DB2-BD59-A6C34878D82A}">
                    <a16:rowId xmlns:a16="http://schemas.microsoft.com/office/drawing/2014/main" val="3112090750"/>
                  </a:ext>
                </a:extLst>
              </a:tr>
            </a:tbl>
          </a:graphicData>
        </a:graphic>
      </p:graphicFrame>
      <p:graphicFrame>
        <p:nvGraphicFramePr>
          <p:cNvPr id="5" name="Table 4">
            <a:extLst>
              <a:ext uri="{FF2B5EF4-FFF2-40B4-BE49-F238E27FC236}">
                <a16:creationId xmlns:a16="http://schemas.microsoft.com/office/drawing/2014/main" id="{DC4B6199-EDB4-7E60-53BE-D6DC749FB74C}"/>
              </a:ext>
            </a:extLst>
          </p:cNvPr>
          <p:cNvGraphicFramePr>
            <a:graphicFrameLocks noGrp="1"/>
          </p:cNvGraphicFramePr>
          <p:nvPr>
            <p:extLst>
              <p:ext uri="{D42A27DB-BD31-4B8C-83A1-F6EECF244321}">
                <p14:modId xmlns:p14="http://schemas.microsoft.com/office/powerpoint/2010/main" val="1807843390"/>
              </p:ext>
            </p:extLst>
          </p:nvPr>
        </p:nvGraphicFramePr>
        <p:xfrm>
          <a:off x="290758" y="2568385"/>
          <a:ext cx="4367131" cy="1112520"/>
        </p:xfrm>
        <a:graphic>
          <a:graphicData uri="http://schemas.openxmlformats.org/drawingml/2006/table">
            <a:tbl>
              <a:tblPr firstRow="1" bandRow="1">
                <a:tableStyleId>{69CF1AB2-1976-4502-BF36-3FF5EA218861}</a:tableStyleId>
              </a:tblPr>
              <a:tblGrid>
                <a:gridCol w="2032331">
                  <a:extLst>
                    <a:ext uri="{9D8B030D-6E8A-4147-A177-3AD203B41FA5}">
                      <a16:colId xmlns:a16="http://schemas.microsoft.com/office/drawing/2014/main" val="1349942335"/>
                    </a:ext>
                  </a:extLst>
                </a:gridCol>
                <a:gridCol w="2334800">
                  <a:extLst>
                    <a:ext uri="{9D8B030D-6E8A-4147-A177-3AD203B41FA5}">
                      <a16:colId xmlns:a16="http://schemas.microsoft.com/office/drawing/2014/main" val="884632133"/>
                    </a:ext>
                  </a:extLst>
                </a:gridCol>
              </a:tblGrid>
              <a:tr h="370840">
                <a:tc>
                  <a:txBody>
                    <a:bodyPr/>
                    <a:lstStyle/>
                    <a:p>
                      <a:r>
                        <a:rPr lang="en-US"/>
                        <a:t>Temperature</a:t>
                      </a:r>
                    </a:p>
                  </a:txBody>
                  <a:tcPr/>
                </a:tc>
                <a:tc>
                  <a:txBody>
                    <a:bodyPr/>
                    <a:lstStyle/>
                    <a:p>
                      <a:r>
                        <a:rPr lang="en-US" b="0"/>
                        <a:t>55°</a:t>
                      </a:r>
                    </a:p>
                  </a:txBody>
                  <a:tcPr/>
                </a:tc>
                <a:extLst>
                  <a:ext uri="{0D108BD9-81ED-4DB2-BD59-A6C34878D82A}">
                    <a16:rowId xmlns:a16="http://schemas.microsoft.com/office/drawing/2014/main" val="440366766"/>
                  </a:ext>
                </a:extLst>
              </a:tr>
              <a:tr h="370840">
                <a:tc>
                  <a:txBody>
                    <a:bodyPr/>
                    <a:lstStyle/>
                    <a:p>
                      <a:r>
                        <a:rPr lang="en-US" b="1"/>
                        <a:t>Air Pressure</a:t>
                      </a:r>
                    </a:p>
                  </a:txBody>
                  <a:tcPr/>
                </a:tc>
                <a:tc>
                  <a:txBody>
                    <a:bodyPr/>
                    <a:lstStyle/>
                    <a:p>
                      <a:r>
                        <a:rPr lang="en-US"/>
                        <a:t>1024 hPa</a:t>
                      </a:r>
                      <a:endParaRPr lang="en-US" err="1"/>
                    </a:p>
                  </a:txBody>
                  <a:tcPr/>
                </a:tc>
                <a:extLst>
                  <a:ext uri="{0D108BD9-81ED-4DB2-BD59-A6C34878D82A}">
                    <a16:rowId xmlns:a16="http://schemas.microsoft.com/office/drawing/2014/main" val="3850240749"/>
                  </a:ext>
                </a:extLst>
              </a:tr>
              <a:tr h="370840">
                <a:tc>
                  <a:txBody>
                    <a:bodyPr/>
                    <a:lstStyle/>
                    <a:p>
                      <a:r>
                        <a:rPr lang="en-US" b="1"/>
                        <a:t>Altitude</a:t>
                      </a:r>
                    </a:p>
                  </a:txBody>
                  <a:tcPr/>
                </a:tc>
                <a:tc>
                  <a:txBody>
                    <a:bodyPr/>
                    <a:lstStyle/>
                    <a:p>
                      <a:r>
                        <a:rPr lang="en-US"/>
                        <a:t>166m</a:t>
                      </a:r>
                    </a:p>
                  </a:txBody>
                  <a:tcPr/>
                </a:tc>
                <a:extLst>
                  <a:ext uri="{0D108BD9-81ED-4DB2-BD59-A6C34878D82A}">
                    <a16:rowId xmlns:a16="http://schemas.microsoft.com/office/drawing/2014/main" val="1045393500"/>
                  </a:ext>
                </a:extLst>
              </a:tr>
            </a:tbl>
          </a:graphicData>
        </a:graphic>
      </p:graphicFrame>
      <p:pic>
        <p:nvPicPr>
          <p:cNvPr id="14" name="Picture 13" descr="A screenshot of a weather app&#10;&#10;Description automatically generated">
            <a:extLst>
              <a:ext uri="{FF2B5EF4-FFF2-40B4-BE49-F238E27FC236}">
                <a16:creationId xmlns:a16="http://schemas.microsoft.com/office/drawing/2014/main" id="{B8BAD1DC-3F95-593D-8B05-23CF336FF72F}"/>
              </a:ext>
            </a:extLst>
          </p:cNvPr>
          <p:cNvPicPr>
            <a:picLocks noChangeAspect="1"/>
          </p:cNvPicPr>
          <p:nvPr/>
        </p:nvPicPr>
        <p:blipFill>
          <a:blip r:embed="rId2"/>
          <a:stretch>
            <a:fillRect/>
          </a:stretch>
        </p:blipFill>
        <p:spPr>
          <a:xfrm>
            <a:off x="9062897" y="2735580"/>
            <a:ext cx="3011742" cy="3224801"/>
          </a:xfrm>
          <a:prstGeom prst="rect">
            <a:avLst/>
          </a:prstGeom>
        </p:spPr>
      </p:pic>
      <p:pic>
        <p:nvPicPr>
          <p:cNvPr id="15" name="Picture 14" descr="A screenshot of a weather forecast&#10;&#10;Description automatically generated">
            <a:extLst>
              <a:ext uri="{FF2B5EF4-FFF2-40B4-BE49-F238E27FC236}">
                <a16:creationId xmlns:a16="http://schemas.microsoft.com/office/drawing/2014/main" id="{9DE2B1F0-AEF6-70A9-EE40-BC73E196B35F}"/>
              </a:ext>
            </a:extLst>
          </p:cNvPr>
          <p:cNvPicPr>
            <a:picLocks noChangeAspect="1"/>
          </p:cNvPicPr>
          <p:nvPr/>
        </p:nvPicPr>
        <p:blipFill>
          <a:blip r:embed="rId3"/>
          <a:stretch>
            <a:fillRect/>
          </a:stretch>
        </p:blipFill>
        <p:spPr>
          <a:xfrm>
            <a:off x="5210345" y="2735580"/>
            <a:ext cx="3712395" cy="3190467"/>
          </a:xfrm>
          <a:prstGeom prst="rect">
            <a:avLst/>
          </a:prstGeom>
        </p:spPr>
      </p:pic>
      <p:pic>
        <p:nvPicPr>
          <p:cNvPr id="16" name="Picture 15" descr="A screenshot of a car parking lot&#10;&#10;Description automatically generated">
            <a:extLst>
              <a:ext uri="{FF2B5EF4-FFF2-40B4-BE49-F238E27FC236}">
                <a16:creationId xmlns:a16="http://schemas.microsoft.com/office/drawing/2014/main" id="{5BE6AE29-E5DB-E235-61AC-3D696549843D}"/>
              </a:ext>
            </a:extLst>
          </p:cNvPr>
          <p:cNvPicPr>
            <a:picLocks noChangeAspect="1"/>
          </p:cNvPicPr>
          <p:nvPr/>
        </p:nvPicPr>
        <p:blipFill>
          <a:blip r:embed="rId4"/>
          <a:stretch>
            <a:fillRect/>
          </a:stretch>
        </p:blipFill>
        <p:spPr>
          <a:xfrm>
            <a:off x="288875" y="3988096"/>
            <a:ext cx="4526280" cy="2497455"/>
          </a:xfrm>
          <a:prstGeom prst="rect">
            <a:avLst/>
          </a:prstGeom>
        </p:spPr>
      </p:pic>
      <p:sp>
        <p:nvSpPr>
          <p:cNvPr id="17" name="Slide Number Placeholder 16">
            <a:extLst>
              <a:ext uri="{FF2B5EF4-FFF2-40B4-BE49-F238E27FC236}">
                <a16:creationId xmlns:a16="http://schemas.microsoft.com/office/drawing/2014/main" id="{4FAA1A28-44A0-9E43-E954-487864A0CFAB}"/>
              </a:ext>
            </a:extLst>
          </p:cNvPr>
          <p:cNvSpPr>
            <a:spLocks noGrp="1"/>
          </p:cNvSpPr>
          <p:nvPr>
            <p:ph type="sldNum" sz="quarter" idx="12"/>
          </p:nvPr>
        </p:nvSpPr>
        <p:spPr>
          <a:xfrm>
            <a:off x="-1471" y="-7700"/>
            <a:ext cx="174661" cy="322316"/>
          </a:xfrm>
        </p:spPr>
        <p:txBody>
          <a:bodyPr/>
          <a:lstStyle/>
          <a:p>
            <a:r>
              <a:rPr lang="en-US" b="1" dirty="0">
                <a:solidFill>
                  <a:schemeClr val="tx1"/>
                </a:solidFill>
              </a:rPr>
              <a:t>9</a:t>
            </a:r>
          </a:p>
        </p:txBody>
      </p:sp>
    </p:spTree>
    <p:extLst>
      <p:ext uri="{BB962C8B-B14F-4D97-AF65-F5344CB8AC3E}">
        <p14:creationId xmlns:p14="http://schemas.microsoft.com/office/powerpoint/2010/main" val="2389528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17</Slides>
  <Notes>3</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Mars Rover – Group 3</vt:lpstr>
      <vt:lpstr>Introduction</vt:lpstr>
      <vt:lpstr>Hardware Build:</vt:lpstr>
      <vt:lpstr>Assembling the Case:</vt:lpstr>
      <vt:lpstr>Electronic Component Assembly:</vt:lpstr>
      <vt:lpstr>Troubleshooting:</vt:lpstr>
      <vt:lpstr>PowerPoint Presentation</vt:lpstr>
      <vt:lpstr>PowerPoint Presentation</vt:lpstr>
      <vt:lpstr>Weather Data Ground Truth:</vt:lpstr>
      <vt:lpstr>Onboard Barometer Data Graph:</vt:lpstr>
      <vt:lpstr>IMU and GPS Data Graph:</vt:lpstr>
      <vt:lpstr>Task I – Weather Data Collected:</vt:lpstr>
      <vt:lpstr>PID Tuning/Parameter List:</vt:lpstr>
      <vt:lpstr>Path/Time to Complete:</vt:lpstr>
      <vt:lpstr>Autonomous Navigation Graphs:</vt:lpstr>
      <vt:lpstr>Task II – Autonomous Navigation Data Collected: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867</cp:revision>
  <dcterms:created xsi:type="dcterms:W3CDTF">2024-04-21T23:26:19Z</dcterms:created>
  <dcterms:modified xsi:type="dcterms:W3CDTF">2024-04-26T19:35:24Z</dcterms:modified>
</cp:coreProperties>
</file>